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340" r:id="rId3"/>
    <p:sldId id="341" r:id="rId4"/>
    <p:sldId id="344" r:id="rId5"/>
    <p:sldId id="303" r:id="rId6"/>
    <p:sldId id="399" r:id="rId7"/>
    <p:sldId id="418" r:id="rId8"/>
    <p:sldId id="420" r:id="rId9"/>
    <p:sldId id="421" r:id="rId10"/>
    <p:sldId id="416" r:id="rId11"/>
    <p:sldId id="417" r:id="rId12"/>
    <p:sldId id="386" r:id="rId13"/>
    <p:sldId id="366" r:id="rId14"/>
    <p:sldId id="373" r:id="rId15"/>
    <p:sldId id="372" r:id="rId16"/>
    <p:sldId id="379" r:id="rId17"/>
    <p:sldId id="387" r:id="rId18"/>
    <p:sldId id="388" r:id="rId19"/>
    <p:sldId id="389" r:id="rId20"/>
    <p:sldId id="390" r:id="rId21"/>
    <p:sldId id="391" r:id="rId22"/>
    <p:sldId id="396" r:id="rId23"/>
    <p:sldId id="392" r:id="rId24"/>
    <p:sldId id="400" r:id="rId25"/>
    <p:sldId id="393" r:id="rId26"/>
    <p:sldId id="404" r:id="rId27"/>
    <p:sldId id="394" r:id="rId28"/>
    <p:sldId id="414" r:id="rId29"/>
    <p:sldId id="413" r:id="rId30"/>
    <p:sldId id="415" r:id="rId31"/>
    <p:sldId id="347" r:id="rId32"/>
    <p:sldId id="405" r:id="rId33"/>
    <p:sldId id="408" r:id="rId34"/>
    <p:sldId id="409" r:id="rId35"/>
    <p:sldId id="410" r:id="rId36"/>
    <p:sldId id="326" r:id="rId37"/>
    <p:sldId id="353" r:id="rId38"/>
    <p:sldId id="354" r:id="rId39"/>
    <p:sldId id="356" r:id="rId40"/>
    <p:sldId id="357" r:id="rId41"/>
    <p:sldId id="358" r:id="rId42"/>
    <p:sldId id="359" r:id="rId43"/>
    <p:sldId id="360" r:id="rId44"/>
    <p:sldId id="361" r:id="rId45"/>
    <p:sldId id="411" r:id="rId46"/>
    <p:sldId id="412" r:id="rId4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39" autoAdjust="0"/>
  </p:normalViewPr>
  <p:slideViewPr>
    <p:cSldViewPr snapToGrid="0">
      <p:cViewPr varScale="1">
        <p:scale>
          <a:sx n="64" d="100"/>
          <a:sy n="64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napToGrid="0">
      <p:cViewPr>
        <p:scale>
          <a:sx n="100" d="100"/>
          <a:sy n="100" d="100"/>
        </p:scale>
        <p:origin x="-2784" y="25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C85300-9421-4F72-9934-7C70D63A256B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596975-F672-4AC3-930D-CD7FAE903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67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43F19F-1101-4208-9C46-F4504403BEFA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81" rIns="93157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3157" tIns="46581" rIns="93157" bIns="465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53E71B-878F-4830-9552-D809E1CF9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732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546AC-1FC2-4E0D-A9A0-6F752559DE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7950" y="6432550"/>
            <a:ext cx="18288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450013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D06664-0168-4B46-8955-A32D5E71B90B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FD2E-653B-4221-8A02-03C661C1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3F6AC2-AC40-4859-93A2-6E12A68770E3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F1E1-AAF4-4F1E-86D9-77CD4B772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6CA934-B0EA-4923-9E86-DCB3187ED6E8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0855-4C5D-4D98-83A4-6273A33DF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80E1D9-4525-4DCC-9B24-4380ABEAAB9A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4CB3-AF5E-4698-A1A1-D77F3AD7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543D99-922C-411D-90FF-88943B4C0937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C3C7-ADBD-4124-8A12-494A30892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FBE08C-910E-4644-96B6-A0889E3971AB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06A3-5E3E-460F-ABA2-2A7CC7071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6FB2A7-97A9-4E31-9D87-3ADB0992A922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91CB6-EBB5-456D-91C7-6365B3770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83FFD0-C03A-412C-AE29-DB4C1DD9D34F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1A133-BC21-4777-AD70-B196CB2CA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E9F001B-A10D-47A3-A063-726F294D50D9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FA9D-DFF6-46E5-B3BE-96DC534D3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79B6E2-43AC-45C9-B0FB-83DF757A6E3B}" type="datetime1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75AF-1F46-4418-8D0E-A51267CE3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4500" y="5222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088" y="64325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IBHE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1563" y="6438900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4D15FC-C485-4467-BC66-8374C2A09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1 Illinois_colo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63" y="127000"/>
            <a:ext cx="14541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A03E-5829-4160-BEAC-AA933CF258AE}" type="slidenum">
              <a:rPr lang="en-US" dirty="0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srgbClr val="D9D9D9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0713" y="1112838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j-lt"/>
              </a:rPr>
              <a:t>Illinois Higher Education</a:t>
            </a:r>
            <a:endParaRPr lang="en-US" sz="40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j-lt"/>
              </a:rPr>
              <a:t>Performance </a:t>
            </a:r>
            <a:r>
              <a:rPr lang="en-US" sz="4000" dirty="0">
                <a:latin typeface="+mj-lt"/>
              </a:rPr>
              <a:t>Funding Model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79525" y="3170238"/>
            <a:ext cx="6400800" cy="237648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IBHE Board Meeting</a:t>
            </a: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February 5, 2013</a:t>
            </a: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latin typeface="+mj-lt"/>
              </a:rPr>
              <a:t>Dr. Alan </a:t>
            </a:r>
            <a:r>
              <a:rPr lang="en-US" sz="2800" dirty="0" smtClean="0">
                <a:latin typeface="+mj-lt"/>
              </a:rPr>
              <a:t>Phillips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4500" y="235108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 </a:t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4-Year Public Universities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28624" y="142504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Performance Funding Model</a:t>
            </a:r>
            <a:br>
              <a:rPr lang="en-US" b="1" u="sng" dirty="0" smtClean="0"/>
            </a:br>
            <a:r>
              <a:rPr lang="en-US" sz="2400" b="1" dirty="0" smtClean="0"/>
              <a:t>(4-Year Universities)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48203" y="1219200"/>
            <a:ext cx="8013906" cy="50974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All steps are identical at each university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The model accounts for each institution’s unique mission by adding a weight to each measure.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Each institution’s formula calculation is independent.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The formula calculation for each institution will change each year based on annually updated data.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The funding allocation is competitive.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Funds are distributed on a pro rata basis according to each institution’s formula calculation.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The model is not prescriptive in how to achieve excellence and success (what, not how).</a:t>
            </a:r>
          </a:p>
          <a:p>
            <a:pPr eaLnBrk="1" hangingPunct="1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140F9A-A41E-4CAF-9947-F88D3201EE57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35108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Refinement 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89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Four Refinement Goals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76" y="1018309"/>
            <a:ext cx="8229600" cy="470559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Refine the existing measures and sub-categories to the extent possible or find replacement measures that capture what we are trying to measure in a better way (i.e. Research Expenditures, Low Income Students, Cost per FTE, etc.).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Identify additional measures and sub-categories to add to the model.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Identify better and more current sources of data.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See if there is a better way to scale (normalize) the data.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Discuss ways to account for other factors (i.e. Hospitals, Medical Schools, Dental Schools, etc.)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89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Measures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342117"/>
            <a:ext cx="8428982" cy="367986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Deleted:</a:t>
            </a:r>
            <a:r>
              <a:rPr lang="en-US" sz="3200" dirty="0" smtClean="0">
                <a:solidFill>
                  <a:schemeClr val="tx1"/>
                </a:solidFill>
              </a:rPr>
              <a:t> Education and General Spending per Completion (RAMP)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Added: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Cost per Credit Hour. (Cost Study)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Cost per Completion. (Cost Study)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Credit Hour Accumulation. (Institutional Data)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Time to Degree. (Institutional Data)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75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Sub-Categories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765" y="1278919"/>
            <a:ext cx="7600751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Did not change the sub-categories.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Sub-Categories are:</a:t>
            </a:r>
          </a:p>
          <a:p>
            <a:pPr>
              <a:buNone/>
            </a:pPr>
            <a:r>
              <a:rPr lang="en-US" sz="1050" b="1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Low Income (Pell/MAP Eligible) – </a:t>
            </a:r>
            <a:r>
              <a:rPr lang="en-US" u="sng" dirty="0" smtClean="0">
                <a:solidFill>
                  <a:schemeClr val="tx1"/>
                </a:solidFill>
              </a:rPr>
              <a:t>Institutional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Adult (Age 25 and Older) – CCA/ILDS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Hispanic - IPEDS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Black, non-Hispanic - IPEDS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STEM &amp; Health Care (By CIP Code) – </a:t>
            </a:r>
            <a:r>
              <a:rPr lang="en-US" u="sng" dirty="0" smtClean="0">
                <a:solidFill>
                  <a:schemeClr val="tx1"/>
                </a:solidFill>
              </a:rPr>
              <a:t>HLS + CIP 51</a:t>
            </a:r>
          </a:p>
          <a:p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8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General Refinement Issues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850422"/>
            <a:ext cx="8229600" cy="45259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Data continues to be an issue.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Although we have received our first ILDS submission, the quality of the data is not sufficient to use at this time.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timeliness of data also continues to be a problem.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Some of the data we had to request from the universities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Quality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 still have significant challenges addressing the issue of “maintaining” quality of degrees, certificates, courses, and programs.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Sub-Categories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First Generation (Definition/Data issues)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Geographic Area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4500" y="235108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 (FY14)</a:t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4-Year Public Universities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00041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 Steps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(4-Year Public University)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172" y="1105378"/>
            <a:ext cx="8229600" cy="4525963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Step 1 – Identify the performance measures or metrics that support the achievement of the state goals.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Step 2 – Collect the data on the selected performance measures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Step 3 – Award an additional premium (i.e. 40%) for the production of certain desired outcomes such as completions by underserved or underrepresented populations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Step 4 – Normalize (scale)  the data, if necessary, so it is comparable across variables.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Step 5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– Weight each of the Performance Measures that reflects the priority of the Measure and the mission of the institution.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Step 6 – Multiply and sum the Scaled Data times the Weight to produce the Weighted results.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Step 7</a:t>
            </a:r>
            <a:r>
              <a:rPr lang="en-US" sz="1800" dirty="0" smtClean="0">
                <a:solidFill>
                  <a:schemeClr val="tx1"/>
                </a:solidFill>
              </a:rPr>
              <a:t> – Add an adjustment factor for high cost entities (i.e. Hospitals, Medical, Dental, and Veterinary Schools).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Step 8 – Use the final Weighted results (or </a:t>
            </a:r>
            <a:r>
              <a:rPr lang="en-US" sz="1800" b="1" dirty="0" smtClean="0">
                <a:solidFill>
                  <a:schemeClr val="tx1"/>
                </a:solidFill>
              </a:rPr>
              <a:t>Total Performance Value</a:t>
            </a:r>
            <a:r>
              <a:rPr lang="en-US" sz="1800" dirty="0" smtClean="0">
                <a:solidFill>
                  <a:schemeClr val="tx1"/>
                </a:solidFill>
              </a:rPr>
              <a:t>) to distribute performance funding.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124" y="-14068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Performance Measures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56614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62964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4C31F4-3B5D-4518-A1F1-B0DF3B743389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662462" y="2856615"/>
            <a:ext cx="8301064" cy="35548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900" dirty="0">
              <a:latin typeface="Calibri" pitchFamily="34" charset="0"/>
            </a:endParaRPr>
          </a:p>
          <a:p>
            <a:r>
              <a:rPr lang="en-US" b="1" u="sng" dirty="0" smtClean="0">
                <a:latin typeface="Calibri" pitchFamily="34" charset="0"/>
              </a:rPr>
              <a:t>Measure</a:t>
            </a:r>
            <a:r>
              <a:rPr lang="en-US" dirty="0" smtClean="0">
                <a:latin typeface="Calibri" pitchFamily="34" charset="0"/>
              </a:rPr>
              <a:t>							</a:t>
            </a:r>
            <a:r>
              <a:rPr lang="en-US" b="1" u="sng" dirty="0" smtClean="0">
                <a:latin typeface="Calibri" pitchFamily="34" charset="0"/>
              </a:rPr>
              <a:t>Source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Bachelors Degrees (FY09-11) 				IPEDS</a:t>
            </a:r>
            <a:endParaRPr lang="en-US" sz="900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Masters Degrees (FY09-11) 				IPEDS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Doctoral and Professional Degrees (FY09-11) 			IPEDS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Undergraduate Degrees per 100 FTE (FY09-11) 		IPEDS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Education and General Spending per Completion (FY09-11) 	RAMP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Research and Public Service Expenditures (FY10-12) 		RAMP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  Grad Rates 100%/150%/200% of Time (Fall 02-04 Cohort)	Institutional Data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  Retention (Completed 24/48/72 Semester Hours) (FY07-09)	Institutional Data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  Cost per Credit Hour (FY09-11)				Cost Study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  Cost per Completion (FY09-11)				Cost Study</a:t>
            </a:r>
          </a:p>
          <a:p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1578" y="1088838"/>
            <a:ext cx="7903029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1 </a:t>
            </a:r>
            <a:r>
              <a:rPr lang="en-US" sz="2000" dirty="0" smtClean="0"/>
              <a:t>– Identify the performance measures or metrics that support </a:t>
            </a:r>
          </a:p>
          <a:p>
            <a:r>
              <a:rPr lang="en-US" sz="2000" dirty="0" smtClean="0"/>
              <a:t>               the achievement of the state goals. 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Step 2 </a:t>
            </a:r>
            <a:r>
              <a:rPr lang="en-US" sz="2000" dirty="0" smtClean="0"/>
              <a:t>– Collect the data on the selected performance measures </a:t>
            </a:r>
          </a:p>
          <a:p>
            <a:r>
              <a:rPr lang="en-US" sz="2000" dirty="0" smtClean="0"/>
              <a:t>              (3-year averages)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54242" y="4559962"/>
            <a:ext cx="69783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02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67" y="970406"/>
            <a:ext cx="8003969" cy="3185178"/>
          </a:xfrm>
        </p:spPr>
        <p:txBody>
          <a:bodyPr>
            <a:noAutofit/>
          </a:bodyPr>
          <a:lstStyle/>
          <a:p>
            <a:pPr marL="0" indent="1588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The purpose of this presentation is to propose a performance funding model that will allocate funding based on performance as a part of the FY 2014 IBHE Higher Education budget submission, in accordance with the intent of Public Act 97-320 (HB 1503), the Performance Funding legislation, and that supports the goals of the Illinois Public Agenda.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21698" y="643307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IBHE Presentation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77878" y="6439085"/>
            <a:ext cx="451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121F0D2-98A2-45B3-9D28-C81B04C8112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124" y="38001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Sub-Categories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30EB9E-F866-43A0-98A3-5D4BB933F1EB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721895" y="3003552"/>
            <a:ext cx="798896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Calibri" pitchFamily="34" charset="0"/>
              </a:rPr>
              <a:t>Sub-Category</a:t>
            </a:r>
            <a:r>
              <a:rPr lang="en-US" sz="2400" dirty="0" smtClean="0">
                <a:latin typeface="Calibri" pitchFamily="34" charset="0"/>
              </a:rPr>
              <a:t>				</a:t>
            </a:r>
            <a:r>
              <a:rPr lang="en-US" sz="2400" b="1" u="sng" dirty="0" smtClean="0">
                <a:latin typeface="Calibri" pitchFamily="34" charset="0"/>
              </a:rPr>
              <a:t>Weight</a:t>
            </a: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  Low Income (Pell/Map Eligible)	   40% - Institutional Data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Adult (Age 25 and Older)		   40%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Hispanic				   40%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Black, non-Hispanic			   40%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  STEM &amp; Health Care (by CIP Code)	   40% - HLS + CIP 51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7832" y="1645307"/>
            <a:ext cx="792677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3 </a:t>
            </a:r>
            <a:r>
              <a:rPr lang="en-US" sz="2000" dirty="0" smtClean="0"/>
              <a:t>– Award an additional premium for the production </a:t>
            </a:r>
          </a:p>
          <a:p>
            <a:r>
              <a:rPr lang="en-US" sz="2000" dirty="0" smtClean="0"/>
              <a:t>              of certain desired outcomes such as completions by </a:t>
            </a:r>
          </a:p>
          <a:p>
            <a:r>
              <a:rPr lang="en-US" sz="2000" dirty="0" smtClean="0"/>
              <a:t>              underserved or underrepresented populations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40500" y="0"/>
            <a:ext cx="8229600" cy="866274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Scaling Factors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73352" y="1801840"/>
            <a:ext cx="8365322" cy="1325563"/>
          </a:xfrm>
        </p:spPr>
        <p:txBody>
          <a:bodyPr/>
          <a:lstStyle/>
          <a:p>
            <a:pPr lvl="1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Averaged the measures across all of the institutions.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average number of bachelors degrees will serve as the base value.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Determine a scaling factor that will normalize the rest of the averages to the average number of bachelors degrees.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Adjust the scaling factors as appropriate (i.e. Masters &amp; Doctorates).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Multiply all of the initial data by the scaling factor to normalize the data.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23766-0677-4348-9042-2873D1296C67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0811" y="813839"/>
            <a:ext cx="720238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4 </a:t>
            </a:r>
            <a:r>
              <a:rPr lang="en-US" sz="2000" dirty="0" smtClean="0"/>
              <a:t>– Normalize (scale)  the data, if necessary, so it is </a:t>
            </a:r>
          </a:p>
          <a:p>
            <a:r>
              <a:rPr lang="en-US" sz="2000" dirty="0" smtClean="0"/>
              <a:t>               comparable across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40500" y="0"/>
            <a:ext cx="8229600" cy="866274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Scaling Factors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23766-0677-4348-9042-2873D1296C67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0811" y="813839"/>
            <a:ext cx="720238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4 </a:t>
            </a:r>
            <a:r>
              <a:rPr lang="en-US" sz="2000" dirty="0" smtClean="0"/>
              <a:t>– Normalize (scale)  the data, if necessary, so it is </a:t>
            </a:r>
          </a:p>
          <a:p>
            <a:r>
              <a:rPr lang="en-US" sz="2000" dirty="0" smtClean="0"/>
              <a:t>               comparable across variables.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41355" y="2130237"/>
            <a:ext cx="8734202" cy="31085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Calibri" pitchFamily="34" charset="0"/>
              </a:rPr>
              <a:t>Measure</a:t>
            </a:r>
            <a:r>
              <a:rPr lang="en-US" sz="1400" dirty="0" smtClean="0">
                <a:latin typeface="Calibri" pitchFamily="34" charset="0"/>
              </a:rPr>
              <a:t>				</a:t>
            </a:r>
            <a:r>
              <a:rPr lang="en-US" sz="1400" b="1" u="sng" dirty="0" smtClean="0">
                <a:latin typeface="Calibri" pitchFamily="34" charset="0"/>
              </a:rPr>
              <a:t>Universities 1-12 (</a:t>
            </a:r>
            <a:r>
              <a:rPr lang="en-US" sz="1400" b="1" u="sng" dirty="0" err="1" smtClean="0">
                <a:latin typeface="Calibri" pitchFamily="34" charset="0"/>
              </a:rPr>
              <a:t>Avg</a:t>
            </a:r>
            <a:r>
              <a:rPr lang="en-US" sz="1400" b="1" u="sng" dirty="0" smtClean="0">
                <a:latin typeface="Calibri" pitchFamily="34" charset="0"/>
              </a:rPr>
              <a:t>)</a:t>
            </a:r>
            <a:r>
              <a:rPr lang="en-US" sz="1400" dirty="0" smtClean="0">
                <a:latin typeface="Calibri" pitchFamily="34" charset="0"/>
              </a:rPr>
              <a:t>     </a:t>
            </a:r>
            <a:r>
              <a:rPr lang="en-US" sz="1400" b="1" u="sng" dirty="0" smtClean="0">
                <a:latin typeface="Calibri" pitchFamily="34" charset="0"/>
              </a:rPr>
              <a:t>Scaling Factor</a:t>
            </a:r>
            <a:r>
              <a:rPr lang="en-US" sz="1400" b="1" dirty="0" smtClean="0">
                <a:latin typeface="Calibri" pitchFamily="34" charset="0"/>
              </a:rPr>
              <a:t>    </a:t>
            </a:r>
            <a:r>
              <a:rPr lang="en-US" sz="1400" b="1" u="sng" dirty="0" smtClean="0">
                <a:latin typeface="Calibri" pitchFamily="34" charset="0"/>
              </a:rPr>
              <a:t>Adjusted Scaling Factor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Bachelors Degrees (FY09-11)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Masters Degrees (FY09-11)	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Doctoral and Professional Degrees (FY09-11) 	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Undergraduate Degrees per 100 FTE (FY09-11)		</a:t>
            </a:r>
            <a:r>
              <a:rPr lang="en-US" sz="1400" dirty="0" smtClean="0">
                <a:latin typeface="Calibri" pitchFamily="34" charset="0"/>
              </a:rPr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100% of Time (Fall 02-04 Cohort)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150% of Time (Fall 02-04 Cohort)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200% of Time (Fall 02-04 Cohort)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24 Semester Hours) (FY07-09)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48 Semester Hours) (FY07-09)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72 Semester Hours) (FY07-09)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Cost per Credit Hour (FY09-11) (Cost Study)			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Cost per Completion (FY09-11) (Cost Study)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Research and Public Service Expenditures (FY09-11)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9632" y="5690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2590" y="2342146"/>
            <a:ext cx="21656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latin typeface="+mn-lt"/>
              </a:rPr>
              <a:t>2,822</a:t>
            </a:r>
          </a:p>
          <a:p>
            <a:pPr algn="r"/>
            <a:r>
              <a:rPr lang="en-US" sz="1400" b="1" dirty="0" smtClean="0">
                <a:latin typeface="+mn-lt"/>
              </a:rPr>
              <a:t>1,042</a:t>
            </a:r>
          </a:p>
          <a:p>
            <a:pPr algn="r"/>
            <a:r>
              <a:rPr lang="en-US" sz="1400" b="1" dirty="0" smtClean="0">
                <a:latin typeface="+mn-lt"/>
              </a:rPr>
              <a:t>227</a:t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25</a:t>
            </a:r>
          </a:p>
          <a:p>
            <a:pPr algn="r"/>
            <a:r>
              <a:rPr lang="en-US" sz="1400" dirty="0" smtClean="0">
                <a:latin typeface="+mn-lt"/>
              </a:rPr>
              <a:t>27</a:t>
            </a:r>
          </a:p>
          <a:p>
            <a:pPr algn="r"/>
            <a:r>
              <a:rPr lang="en-US" sz="1400" dirty="0" smtClean="0">
                <a:latin typeface="+mn-lt"/>
              </a:rPr>
              <a:t>46</a:t>
            </a:r>
          </a:p>
          <a:p>
            <a:pPr algn="r"/>
            <a:r>
              <a:rPr lang="en-US" sz="1400" dirty="0" smtClean="0">
                <a:latin typeface="+mn-lt"/>
              </a:rPr>
              <a:t>50</a:t>
            </a:r>
          </a:p>
          <a:p>
            <a:pPr algn="r"/>
            <a:r>
              <a:rPr lang="en-US" sz="1400" dirty="0" smtClean="0">
                <a:latin typeface="+mn-lt"/>
              </a:rPr>
              <a:t>1,644</a:t>
            </a:r>
          </a:p>
          <a:p>
            <a:pPr algn="r"/>
            <a:r>
              <a:rPr lang="en-US" sz="1400" dirty="0" smtClean="0">
                <a:latin typeface="+mn-lt"/>
              </a:rPr>
              <a:t>1,453</a:t>
            </a:r>
          </a:p>
          <a:p>
            <a:pPr algn="r"/>
            <a:r>
              <a:rPr lang="en-US" sz="1400" dirty="0" smtClean="0">
                <a:latin typeface="+mn-lt"/>
              </a:rPr>
              <a:t>1,350</a:t>
            </a:r>
          </a:p>
          <a:p>
            <a:pPr algn="r"/>
            <a:r>
              <a:rPr lang="en-US" sz="1400" dirty="0" smtClean="0">
                <a:latin typeface="+mn-lt"/>
              </a:rPr>
              <a:t>346</a:t>
            </a:r>
          </a:p>
          <a:p>
            <a:pPr algn="r"/>
            <a:r>
              <a:rPr lang="en-US" sz="1400" dirty="0" smtClean="0">
                <a:latin typeface="+mn-lt"/>
              </a:rPr>
              <a:t>36,566</a:t>
            </a:r>
          </a:p>
          <a:p>
            <a:pPr algn="r"/>
            <a:r>
              <a:rPr lang="en-US" sz="1400" b="1" dirty="0" smtClean="0">
                <a:latin typeface="+mn-lt"/>
              </a:rPr>
              <a:t>112,914,667</a:t>
            </a:r>
            <a:endParaRPr lang="en-US" sz="14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95473" y="2342146"/>
            <a:ext cx="8983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latin typeface="+mn-lt"/>
              </a:rPr>
              <a:t>1.0</a:t>
            </a:r>
          </a:p>
          <a:p>
            <a:pPr algn="r"/>
            <a:r>
              <a:rPr lang="en-US" sz="1400" b="1" dirty="0" smtClean="0">
                <a:latin typeface="+mn-lt"/>
              </a:rPr>
              <a:t>2.7</a:t>
            </a:r>
          </a:p>
          <a:p>
            <a:pPr algn="r"/>
            <a:r>
              <a:rPr lang="en-US" sz="1400" b="1" dirty="0" smtClean="0">
                <a:latin typeface="+mn-lt"/>
              </a:rPr>
              <a:t>12.4</a:t>
            </a:r>
          </a:p>
          <a:p>
            <a:pPr algn="r"/>
            <a:r>
              <a:rPr lang="en-US" sz="1400" b="1" dirty="0" smtClean="0">
                <a:latin typeface="+mn-lt"/>
              </a:rPr>
              <a:t>112.6</a:t>
            </a:r>
          </a:p>
          <a:p>
            <a:pPr algn="r"/>
            <a:r>
              <a:rPr lang="en-US" sz="1400" dirty="0" smtClean="0">
                <a:latin typeface="+mn-lt"/>
              </a:rPr>
              <a:t>104.4</a:t>
            </a:r>
          </a:p>
          <a:p>
            <a:pPr algn="r"/>
            <a:r>
              <a:rPr lang="en-US" sz="1400" dirty="0" smtClean="0">
                <a:latin typeface="+mn-lt"/>
              </a:rPr>
              <a:t>60.9</a:t>
            </a:r>
          </a:p>
          <a:p>
            <a:pPr algn="r"/>
            <a:r>
              <a:rPr lang="en-US" sz="1400" dirty="0" smtClean="0">
                <a:latin typeface="+mn-lt"/>
              </a:rPr>
              <a:t>57.0</a:t>
            </a:r>
          </a:p>
          <a:p>
            <a:pPr algn="r"/>
            <a:r>
              <a:rPr lang="en-US" sz="1400" dirty="0" smtClean="0">
                <a:latin typeface="+mn-lt"/>
              </a:rPr>
              <a:t>1.7</a:t>
            </a:r>
          </a:p>
          <a:p>
            <a:pPr algn="r"/>
            <a:r>
              <a:rPr lang="en-US" sz="1400" dirty="0" smtClean="0">
                <a:latin typeface="+mn-lt"/>
              </a:rPr>
              <a:t>1.9</a:t>
            </a:r>
          </a:p>
          <a:p>
            <a:pPr algn="r"/>
            <a:r>
              <a:rPr lang="en-US" sz="1400" dirty="0" smtClean="0">
                <a:latin typeface="+mn-lt"/>
              </a:rPr>
              <a:t>2.1</a:t>
            </a:r>
          </a:p>
          <a:p>
            <a:pPr algn="r"/>
            <a:r>
              <a:rPr lang="en-US" sz="1400" dirty="0" smtClean="0">
                <a:latin typeface="+mn-lt"/>
              </a:rPr>
              <a:t>8.1</a:t>
            </a:r>
          </a:p>
          <a:p>
            <a:pPr algn="r"/>
            <a:r>
              <a:rPr lang="en-US" sz="1400" dirty="0" smtClean="0">
                <a:latin typeface="+mn-lt"/>
              </a:rPr>
              <a:t>.1</a:t>
            </a:r>
          </a:p>
          <a:p>
            <a:pPr algn="r"/>
            <a:r>
              <a:rPr lang="en-US" sz="1400" b="1" dirty="0" smtClean="0">
                <a:latin typeface="+mn-lt"/>
              </a:rPr>
              <a:t>.00002</a:t>
            </a:r>
          </a:p>
          <a:p>
            <a:pPr algn="r"/>
            <a:endParaRPr lang="en-US" sz="1400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3378" y="2342146"/>
            <a:ext cx="89835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latin typeface="+mn-lt"/>
              </a:rPr>
              <a:t>1</a:t>
            </a:r>
          </a:p>
          <a:p>
            <a:pPr algn="r"/>
            <a:r>
              <a:rPr lang="en-US" sz="1400" b="1" dirty="0" smtClean="0">
                <a:latin typeface="+mn-lt"/>
              </a:rPr>
              <a:t>1</a:t>
            </a:r>
          </a:p>
          <a:p>
            <a:pPr algn="r"/>
            <a:r>
              <a:rPr lang="en-US" sz="1400" b="1" dirty="0" smtClean="0">
                <a:latin typeface="+mn-lt"/>
              </a:rPr>
              <a:t>2</a:t>
            </a:r>
          </a:p>
          <a:p>
            <a:pPr algn="r"/>
            <a:r>
              <a:rPr lang="en-US" sz="1400" b="1" dirty="0" smtClean="0">
                <a:latin typeface="+mn-lt"/>
              </a:rPr>
              <a:t>200</a:t>
            </a:r>
          </a:p>
          <a:p>
            <a:pPr algn="r"/>
            <a:r>
              <a:rPr lang="en-US" sz="1400" dirty="0" smtClean="0">
                <a:latin typeface="+mn-lt"/>
              </a:rPr>
              <a:t>50</a:t>
            </a:r>
          </a:p>
          <a:p>
            <a:pPr algn="r"/>
            <a:r>
              <a:rPr lang="en-US" sz="1400" dirty="0" smtClean="0">
                <a:latin typeface="+mn-lt"/>
              </a:rPr>
              <a:t>50</a:t>
            </a:r>
          </a:p>
          <a:p>
            <a:pPr algn="r"/>
            <a:r>
              <a:rPr lang="en-US" sz="1400" dirty="0" smtClean="0">
                <a:latin typeface="+mn-lt"/>
              </a:rPr>
              <a:t>50</a:t>
            </a:r>
          </a:p>
          <a:p>
            <a:pPr algn="r"/>
            <a:r>
              <a:rPr lang="en-US" sz="1400" dirty="0" smtClean="0">
                <a:latin typeface="+mn-lt"/>
              </a:rPr>
              <a:t>2</a:t>
            </a:r>
          </a:p>
          <a:p>
            <a:pPr algn="r"/>
            <a:r>
              <a:rPr lang="en-US" sz="1400" dirty="0" smtClean="0">
                <a:latin typeface="+mn-lt"/>
              </a:rPr>
              <a:t>2</a:t>
            </a:r>
          </a:p>
          <a:p>
            <a:pPr algn="r"/>
            <a:r>
              <a:rPr lang="en-US" sz="1400" dirty="0" smtClean="0">
                <a:latin typeface="+mn-lt"/>
              </a:rPr>
              <a:t>2</a:t>
            </a:r>
          </a:p>
          <a:p>
            <a:pPr algn="r"/>
            <a:r>
              <a:rPr lang="en-US" sz="1400" dirty="0" smtClean="0">
                <a:latin typeface="+mn-lt"/>
              </a:rPr>
              <a:t>-8</a:t>
            </a:r>
          </a:p>
          <a:p>
            <a:pPr algn="r"/>
            <a:r>
              <a:rPr lang="en-US" sz="1400" dirty="0" smtClean="0">
                <a:latin typeface="+mn-lt"/>
              </a:rPr>
              <a:t>-.050</a:t>
            </a:r>
          </a:p>
          <a:p>
            <a:pPr algn="r"/>
            <a:r>
              <a:rPr lang="en-US" sz="1400" b="1" dirty="0" smtClean="0">
                <a:latin typeface="+mn-lt"/>
              </a:rPr>
              <a:t>.00005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Performance Measure Weights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5E1952-F907-412E-B5B7-787137CC8362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1891" y="1102908"/>
            <a:ext cx="811084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5</a:t>
            </a:r>
            <a:r>
              <a:rPr lang="en-US" sz="2000" dirty="0" smtClean="0"/>
              <a:t> – Weight each of the Performance Measures that reflects          </a:t>
            </a:r>
          </a:p>
          <a:p>
            <a:r>
              <a:rPr lang="en-US" sz="2000" dirty="0" smtClean="0"/>
              <a:t>               the priority of the Measure and the mission of the institution.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7135577"/>
              </p:ext>
            </p:extLst>
          </p:nvPr>
        </p:nvGraphicFramePr>
        <p:xfrm>
          <a:off x="3705226" y="1991447"/>
          <a:ext cx="5262757" cy="400050"/>
        </p:xfrm>
        <a:graphic>
          <a:graphicData uri="http://schemas.openxmlformats.org/drawingml/2006/table">
            <a:tbl>
              <a:tblPr/>
              <a:tblGrid>
                <a:gridCol w="1044307"/>
                <a:gridCol w="1085530"/>
                <a:gridCol w="1003084"/>
                <a:gridCol w="1250420"/>
                <a:gridCol w="879416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Doctoral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Research-Very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Research-High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Research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161925" y="2481943"/>
            <a:ext cx="8795657" cy="313780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Calibri" pitchFamily="34" charset="0"/>
              </a:rPr>
              <a:t>Measure</a:t>
            </a:r>
            <a:r>
              <a:rPr lang="en-US" sz="1400" dirty="0" smtClean="0">
                <a:latin typeface="Calibri" pitchFamily="34" charset="0"/>
              </a:rPr>
              <a:t>				</a:t>
            </a:r>
            <a:endParaRPr lang="en-US" sz="1400" b="1" u="sng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Bachelors Degrees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Masters Degrees	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Doctoral and Professional Degrees	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Undergraduate Degrees per 100 FTE 	</a:t>
            </a:r>
            <a:endParaRPr lang="en-US" sz="1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100% of Time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150% of Time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200% of Time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24 Semester Hours)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48 Semester Hours)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72 Semester Hours) 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Cost per Credit Hour  		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Cost per Completion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Research and Public Service Expenditures</a:t>
            </a:r>
            <a:endParaRPr lang="en-US" sz="1400" dirty="0" smtClean="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74377" y="2481939"/>
          <a:ext cx="5283202" cy="3343275"/>
        </p:xfrm>
        <a:graphic>
          <a:graphicData uri="http://schemas.openxmlformats.org/drawingml/2006/table">
            <a:tbl>
              <a:tblPr/>
              <a:tblGrid>
                <a:gridCol w="996116"/>
                <a:gridCol w="1059162"/>
                <a:gridCol w="975102"/>
                <a:gridCol w="1311344"/>
                <a:gridCol w="941478"/>
              </a:tblGrid>
              <a:tr h="219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+mn-lt"/>
                        </a:rPr>
                        <a:t>UIUC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UIC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NIU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SIUC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ISU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17.0%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28.0%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28.0%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33.0%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14.0%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15.0%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14.0%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23.0%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13.0%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8.0%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6.0%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13.0%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45.0%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42.0%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28.0%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30.0%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15.0%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Performance Measure Weights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5E1952-F907-412E-B5B7-787137CC8362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1891" y="1102908"/>
            <a:ext cx="811084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prstClr val="black"/>
                </a:solidFill>
              </a:rPr>
              <a:t>Step 5</a:t>
            </a:r>
            <a:r>
              <a:rPr lang="en-US" sz="2000" dirty="0" smtClean="0">
                <a:solidFill>
                  <a:prstClr val="black"/>
                </a:solidFill>
              </a:rPr>
              <a:t> – Weight each of the Performance Measures that reflects          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               the priority of the Measure and the mission of the institution.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233237" y="1883126"/>
          <a:ext cx="3577388" cy="200025"/>
        </p:xfrm>
        <a:graphic>
          <a:graphicData uri="http://schemas.openxmlformats.org/drawingml/2006/table">
            <a:tbl>
              <a:tblPr/>
              <a:tblGrid>
                <a:gridCol w="2538792"/>
                <a:gridCol w="515451"/>
                <a:gridCol w="523145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Masters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Colleges &amp; Universities (Large)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94512" y="2130237"/>
            <a:ext cx="8933373" cy="31085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Calibri" pitchFamily="34" charset="0"/>
              </a:rPr>
              <a:t>Measure</a:t>
            </a:r>
            <a:r>
              <a:rPr lang="en-US" sz="1400" dirty="0" smtClean="0">
                <a:latin typeface="Calibri" pitchFamily="34" charset="0"/>
              </a:rPr>
              <a:t>				</a:t>
            </a:r>
            <a:endParaRPr lang="en-US" sz="1400" b="1" u="sng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Bachelors Degrees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Masters Degrees	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Doctoral and Professional Degrees	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Undergraduate Degrees per 100 FTE 	</a:t>
            </a:r>
            <a:endParaRPr lang="en-US" sz="1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100% of Time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150% of Time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200% of Time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24 Semester Hours)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48 Semester Hours)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72 Semester Hours)  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Cost per Credit Hour  		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Cost per Completion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Research &amp; Public Svc Expenditures</a:t>
            </a:r>
            <a:endParaRPr lang="en-US" sz="1400" dirty="0" smtClean="0"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079877" y="2132466"/>
          <a:ext cx="4953000" cy="3343275"/>
        </p:xfrm>
        <a:graphic>
          <a:graphicData uri="http://schemas.openxmlformats.org/drawingml/2006/table">
            <a:tbl>
              <a:tblPr/>
              <a:tblGrid>
                <a:gridCol w="828144"/>
                <a:gridCol w="710744"/>
                <a:gridCol w="659977"/>
                <a:gridCol w="685361"/>
                <a:gridCol w="659977"/>
                <a:gridCol w="748820"/>
                <a:gridCol w="659977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+mn-lt"/>
                        </a:rPr>
                        <a:t>SIUE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WIU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EIU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NEIU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CSU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GSU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UIS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28.0%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63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Performance Value Calculation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21C328-2B98-4351-B94D-9FAE9CED0679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23636" y="1079161"/>
            <a:ext cx="736270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6</a:t>
            </a:r>
            <a:r>
              <a:rPr lang="en-US" sz="2000" dirty="0" smtClean="0"/>
              <a:t> – Multiply and Sum the Scaled Data times the Weight to </a:t>
            </a:r>
          </a:p>
          <a:p>
            <a:r>
              <a:rPr lang="en-US" sz="2000" dirty="0" smtClean="0"/>
              <a:t>               produce the Performance Value for each institution.</a:t>
            </a: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128225" y="2229122"/>
            <a:ext cx="8867775" cy="35394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400" b="1" u="sng" dirty="0" smtClean="0">
              <a:latin typeface="Calibri" pitchFamily="34" charset="0"/>
            </a:endParaRPr>
          </a:p>
          <a:p>
            <a:r>
              <a:rPr lang="en-US" sz="1400" b="1" u="sng" dirty="0" smtClean="0">
                <a:latin typeface="Calibri" pitchFamily="34" charset="0"/>
              </a:rPr>
              <a:t>Measure</a:t>
            </a:r>
            <a:r>
              <a:rPr lang="en-US" sz="1400" dirty="0" smtClean="0">
                <a:latin typeface="Calibri" pitchFamily="34" charset="0"/>
              </a:rPr>
              <a:t>				</a:t>
            </a:r>
            <a:endParaRPr lang="en-US" sz="1400" b="1" u="sng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Bachelors Degrees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Masters Degrees	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Doctoral and Professional Degrees		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Undergraduate Degrees per 100 FTE 	</a:t>
            </a:r>
            <a:endParaRPr lang="en-US" sz="1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100% of Time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150% of Time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Grad Rates 200% of Time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24 Semester Hours)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48 Semester Hours)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Retention (Completed 72 Semester Hours) 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Cost per Credit Hour  			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 Cost per Completion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 Research &amp; Public Svc Expenditures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7641" y="2652002"/>
            <a:ext cx="1188146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+mn-lt"/>
              </a:rPr>
              <a:t>2,822</a:t>
            </a:r>
          </a:p>
          <a:p>
            <a:pPr algn="r"/>
            <a:r>
              <a:rPr lang="en-US" sz="1400" dirty="0" smtClean="0">
                <a:latin typeface="+mn-lt"/>
              </a:rPr>
              <a:t>1,042</a:t>
            </a:r>
          </a:p>
          <a:p>
            <a:pPr algn="r"/>
            <a:r>
              <a:rPr lang="en-US" sz="1400" dirty="0" smtClean="0">
                <a:latin typeface="+mn-lt"/>
              </a:rPr>
              <a:t>227</a:t>
            </a:r>
          </a:p>
          <a:p>
            <a:pPr algn="r"/>
            <a:r>
              <a:rPr lang="en-US" sz="1400" dirty="0" smtClean="0">
                <a:latin typeface="+mn-lt"/>
              </a:rPr>
              <a:t>25</a:t>
            </a:r>
          </a:p>
          <a:p>
            <a:pPr algn="r"/>
            <a:r>
              <a:rPr lang="en-US" sz="1400" dirty="0" smtClean="0">
                <a:latin typeface="+mn-lt"/>
              </a:rPr>
              <a:t>27</a:t>
            </a:r>
          </a:p>
          <a:p>
            <a:pPr algn="r"/>
            <a:r>
              <a:rPr lang="en-US" sz="1400" dirty="0" smtClean="0">
                <a:latin typeface="+mn-lt"/>
              </a:rPr>
              <a:t>46</a:t>
            </a:r>
          </a:p>
          <a:p>
            <a:pPr algn="r"/>
            <a:r>
              <a:rPr lang="en-US" sz="1400" dirty="0" smtClean="0">
                <a:latin typeface="+mn-lt"/>
              </a:rPr>
              <a:t>50</a:t>
            </a:r>
          </a:p>
          <a:p>
            <a:pPr algn="r"/>
            <a:r>
              <a:rPr lang="en-US" sz="1400" dirty="0" smtClean="0">
                <a:latin typeface="+mn-lt"/>
              </a:rPr>
              <a:t>1,644</a:t>
            </a:r>
          </a:p>
          <a:p>
            <a:pPr algn="r"/>
            <a:r>
              <a:rPr lang="en-US" sz="1400" dirty="0" smtClean="0">
                <a:latin typeface="+mn-lt"/>
              </a:rPr>
              <a:t>1,453</a:t>
            </a:r>
          </a:p>
          <a:p>
            <a:pPr algn="r"/>
            <a:r>
              <a:rPr lang="en-US" sz="1400" dirty="0" smtClean="0">
                <a:latin typeface="+mn-lt"/>
              </a:rPr>
              <a:t>1,350</a:t>
            </a:r>
          </a:p>
          <a:p>
            <a:pPr algn="r"/>
            <a:r>
              <a:rPr lang="en-US" sz="1400" dirty="0" smtClean="0">
                <a:latin typeface="+mn-lt"/>
              </a:rPr>
              <a:t>346</a:t>
            </a:r>
          </a:p>
          <a:p>
            <a:pPr algn="r"/>
            <a:r>
              <a:rPr lang="en-US" sz="1400" dirty="0" smtClean="0">
                <a:latin typeface="+mn-lt"/>
              </a:rPr>
              <a:t>36,566</a:t>
            </a:r>
          </a:p>
          <a:p>
            <a:pPr algn="r"/>
            <a:r>
              <a:rPr lang="en-US" sz="1400" dirty="0" smtClean="0">
                <a:latin typeface="+mn-lt"/>
              </a:rPr>
              <a:t>$112,914,667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03888" y="2652002"/>
            <a:ext cx="1188146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+mn-lt"/>
              </a:rPr>
              <a:t>3,522</a:t>
            </a:r>
          </a:p>
          <a:p>
            <a:pPr algn="r"/>
            <a:r>
              <a:rPr lang="en-US" sz="1400" dirty="0" smtClean="0">
                <a:latin typeface="+mn-lt"/>
              </a:rPr>
              <a:t>1,454</a:t>
            </a:r>
          </a:p>
          <a:p>
            <a:pPr algn="r"/>
            <a:r>
              <a:rPr lang="en-US" sz="1400" dirty="0" smtClean="0">
                <a:latin typeface="+mn-lt"/>
              </a:rPr>
              <a:t>240</a:t>
            </a:r>
          </a:p>
          <a:p>
            <a:pPr algn="r"/>
            <a:r>
              <a:rPr lang="en-US" sz="1400" dirty="0" smtClean="0">
                <a:latin typeface="+mn-lt"/>
              </a:rPr>
              <a:t> 25</a:t>
            </a:r>
          </a:p>
          <a:p>
            <a:pPr algn="r"/>
            <a:r>
              <a:rPr lang="en-US" sz="1400" dirty="0" smtClean="0">
                <a:latin typeface="+mn-lt"/>
              </a:rPr>
              <a:t>27</a:t>
            </a:r>
          </a:p>
          <a:p>
            <a:pPr algn="r"/>
            <a:r>
              <a:rPr lang="en-US" sz="1400" dirty="0" smtClean="0">
                <a:latin typeface="+mn-lt"/>
              </a:rPr>
              <a:t>46</a:t>
            </a:r>
          </a:p>
          <a:p>
            <a:pPr algn="r"/>
            <a:r>
              <a:rPr lang="en-US" sz="1400" dirty="0" smtClean="0">
                <a:latin typeface="+mn-lt"/>
              </a:rPr>
              <a:t>50</a:t>
            </a:r>
          </a:p>
          <a:p>
            <a:pPr algn="r"/>
            <a:r>
              <a:rPr lang="en-US" sz="1400" dirty="0" smtClean="0">
                <a:latin typeface="+mn-lt"/>
              </a:rPr>
              <a:t>1,644</a:t>
            </a:r>
          </a:p>
          <a:p>
            <a:pPr algn="r"/>
            <a:r>
              <a:rPr lang="en-US" sz="1400" dirty="0" smtClean="0">
                <a:latin typeface="+mn-lt"/>
              </a:rPr>
              <a:t>1,453</a:t>
            </a:r>
          </a:p>
          <a:p>
            <a:pPr algn="r"/>
            <a:r>
              <a:rPr lang="en-US" sz="1400" dirty="0" smtClean="0">
                <a:latin typeface="+mn-lt"/>
              </a:rPr>
              <a:t>1,350</a:t>
            </a:r>
          </a:p>
          <a:p>
            <a:pPr algn="r"/>
            <a:r>
              <a:rPr lang="en-US" sz="1400" dirty="0" smtClean="0">
                <a:latin typeface="+mn-lt"/>
              </a:rPr>
              <a:t>345</a:t>
            </a:r>
          </a:p>
          <a:p>
            <a:pPr algn="r"/>
            <a:r>
              <a:rPr lang="en-US" sz="1400" dirty="0" smtClean="0">
                <a:latin typeface="+mn-lt"/>
              </a:rPr>
              <a:t>36,566</a:t>
            </a:r>
          </a:p>
          <a:p>
            <a:pPr algn="r"/>
            <a:r>
              <a:rPr lang="en-US" sz="1400" dirty="0" smtClean="0">
                <a:latin typeface="+mn-lt"/>
              </a:rPr>
              <a:t>$112,914,667</a:t>
            </a:r>
            <a:endParaRPr lang="en-US" sz="14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2415" y="2428341"/>
            <a:ext cx="533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latin typeface="+mn-lt"/>
              </a:rPr>
              <a:t>Data</a:t>
            </a:r>
            <a:endParaRPr lang="en-US" sz="1400" b="1" u="sng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69205" y="2428341"/>
            <a:ext cx="1384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latin typeface="+mn-lt"/>
              </a:rPr>
              <a:t>Data + Premium</a:t>
            </a:r>
            <a:endParaRPr lang="en-US" sz="1400" b="1" u="sng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74877" y="2652002"/>
            <a:ext cx="998664" cy="2893100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1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1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2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200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50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50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50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2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2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2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-8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-.050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.00005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77105" y="2212898"/>
            <a:ext cx="1416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+mn-lt"/>
              </a:rPr>
              <a:t>(</a:t>
            </a:r>
            <a:r>
              <a:rPr lang="en-US" sz="1400" b="1" u="sng" dirty="0" err="1" smtClean="0">
                <a:latin typeface="+mn-lt"/>
              </a:rPr>
              <a:t>Data+Premium</a:t>
            </a:r>
            <a:r>
              <a:rPr lang="en-US" sz="1400" b="1" u="sng" dirty="0" smtClean="0">
                <a:latin typeface="+mn-lt"/>
              </a:rPr>
              <a:t>)</a:t>
            </a:r>
          </a:p>
          <a:p>
            <a:pPr algn="ctr"/>
            <a:r>
              <a:rPr lang="en-US" sz="1400" b="1" u="sng" dirty="0" smtClean="0">
                <a:latin typeface="+mn-lt"/>
              </a:rPr>
              <a:t>x Scale</a:t>
            </a:r>
            <a:endParaRPr lang="en-US" sz="1400" b="1" u="sng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1449" y="2652002"/>
            <a:ext cx="649537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+mn-lt"/>
              </a:rPr>
              <a:t>3,522</a:t>
            </a:r>
          </a:p>
          <a:p>
            <a:pPr algn="r"/>
            <a:r>
              <a:rPr lang="en-US" sz="1400" dirty="0" smtClean="0">
                <a:latin typeface="+mn-lt"/>
              </a:rPr>
              <a:t>1,454</a:t>
            </a:r>
          </a:p>
          <a:p>
            <a:pPr algn="r"/>
            <a:r>
              <a:rPr lang="en-US" sz="1400" dirty="0" smtClean="0">
                <a:latin typeface="+mn-lt"/>
              </a:rPr>
              <a:t>480</a:t>
            </a:r>
          </a:p>
          <a:p>
            <a:pPr algn="r"/>
            <a:r>
              <a:rPr lang="en-US" sz="1400" dirty="0" smtClean="0">
                <a:latin typeface="+mn-lt"/>
              </a:rPr>
              <a:t>5,000</a:t>
            </a:r>
          </a:p>
          <a:p>
            <a:pPr algn="r"/>
            <a:r>
              <a:rPr lang="en-US" sz="1400" dirty="0" smtClean="0">
                <a:latin typeface="+mn-lt"/>
              </a:rPr>
              <a:t>1,350</a:t>
            </a:r>
          </a:p>
          <a:p>
            <a:pPr algn="r"/>
            <a:r>
              <a:rPr lang="en-US" sz="1400" dirty="0" smtClean="0">
                <a:latin typeface="+mn-lt"/>
              </a:rPr>
              <a:t>2,300</a:t>
            </a:r>
          </a:p>
          <a:p>
            <a:pPr algn="r"/>
            <a:r>
              <a:rPr lang="en-US" sz="1400" dirty="0" smtClean="0">
                <a:latin typeface="+mn-lt"/>
              </a:rPr>
              <a:t>2,500</a:t>
            </a:r>
          </a:p>
          <a:p>
            <a:pPr algn="r"/>
            <a:r>
              <a:rPr lang="en-US" sz="1400" dirty="0" smtClean="0">
                <a:latin typeface="+mn-lt"/>
              </a:rPr>
              <a:t>3,288</a:t>
            </a:r>
          </a:p>
          <a:p>
            <a:pPr algn="r"/>
            <a:r>
              <a:rPr lang="en-US" sz="1400" dirty="0" smtClean="0">
                <a:latin typeface="+mn-lt"/>
              </a:rPr>
              <a:t>2,906</a:t>
            </a:r>
          </a:p>
          <a:p>
            <a:pPr algn="r"/>
            <a:r>
              <a:rPr lang="en-US" sz="1400" dirty="0" smtClean="0">
                <a:latin typeface="+mn-lt"/>
              </a:rPr>
              <a:t>2,700</a:t>
            </a:r>
          </a:p>
          <a:p>
            <a:pPr algn="r"/>
            <a:r>
              <a:rPr lang="en-US" sz="1400" dirty="0" smtClean="0">
                <a:latin typeface="+mn-lt"/>
              </a:rPr>
              <a:t>-2,760</a:t>
            </a:r>
          </a:p>
          <a:p>
            <a:pPr algn="r"/>
            <a:r>
              <a:rPr lang="en-US" sz="1400" dirty="0" smtClean="0">
                <a:latin typeface="+mn-lt"/>
              </a:rPr>
              <a:t>-1,828</a:t>
            </a:r>
          </a:p>
          <a:p>
            <a:pPr algn="r"/>
            <a:r>
              <a:rPr lang="en-US" sz="1400" dirty="0" smtClean="0">
                <a:latin typeface="+mn-lt"/>
              </a:rPr>
              <a:t>5,646</a:t>
            </a:r>
            <a:endParaRPr lang="en-US" sz="14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32901" y="2652002"/>
            <a:ext cx="72334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+mn-lt"/>
              </a:rPr>
              <a:t>30.0%</a:t>
            </a:r>
          </a:p>
          <a:p>
            <a:pPr algn="r"/>
            <a:r>
              <a:rPr lang="en-US" sz="1400" dirty="0" smtClean="0">
                <a:latin typeface="+mn-lt"/>
              </a:rPr>
              <a:t>25.0%</a:t>
            </a:r>
          </a:p>
          <a:p>
            <a:pPr algn="r"/>
            <a:r>
              <a:rPr lang="en-US" sz="1400" dirty="0" smtClean="0">
                <a:latin typeface="+mn-lt"/>
              </a:rPr>
              <a:t>5.0%</a:t>
            </a:r>
          </a:p>
          <a:p>
            <a:pPr algn="r"/>
            <a:r>
              <a:rPr lang="en-US" sz="1400" dirty="0" smtClean="0">
                <a:latin typeface="+mn-lt"/>
              </a:rPr>
              <a:t>10.0%</a:t>
            </a:r>
          </a:p>
          <a:p>
            <a:pPr algn="r"/>
            <a:r>
              <a:rPr lang="en-US" sz="1400" dirty="0" smtClean="0">
                <a:latin typeface="+mn-lt"/>
              </a:rPr>
              <a:t>1.5%</a:t>
            </a:r>
          </a:p>
          <a:p>
            <a:pPr algn="r"/>
            <a:r>
              <a:rPr lang="en-US" sz="1400" dirty="0" smtClean="0">
                <a:latin typeface="+mn-lt"/>
              </a:rPr>
              <a:t>1.0%</a:t>
            </a:r>
          </a:p>
          <a:p>
            <a:pPr algn="r"/>
            <a:r>
              <a:rPr lang="en-US" sz="1400" dirty="0" smtClean="0">
                <a:latin typeface="+mn-lt"/>
              </a:rPr>
              <a:t>0.5%</a:t>
            </a:r>
          </a:p>
          <a:p>
            <a:pPr algn="r"/>
            <a:r>
              <a:rPr lang="en-US" sz="1400" dirty="0" smtClean="0">
                <a:latin typeface="+mn-lt"/>
              </a:rPr>
              <a:t>1.0%</a:t>
            </a:r>
          </a:p>
          <a:p>
            <a:pPr algn="r"/>
            <a:r>
              <a:rPr lang="en-US" sz="1400" dirty="0" smtClean="0">
                <a:latin typeface="+mn-lt"/>
              </a:rPr>
              <a:t>1.5%</a:t>
            </a:r>
          </a:p>
          <a:p>
            <a:pPr algn="r"/>
            <a:r>
              <a:rPr lang="en-US" sz="1400" dirty="0" smtClean="0">
                <a:latin typeface="+mn-lt"/>
              </a:rPr>
              <a:t>2.0%</a:t>
            </a:r>
          </a:p>
          <a:p>
            <a:pPr algn="r"/>
            <a:r>
              <a:rPr lang="en-US" sz="1400" dirty="0" smtClean="0">
                <a:latin typeface="+mn-lt"/>
              </a:rPr>
              <a:t>1.5%</a:t>
            </a:r>
          </a:p>
          <a:p>
            <a:pPr algn="r"/>
            <a:r>
              <a:rPr lang="en-US" sz="1400" dirty="0" smtClean="0">
                <a:latin typeface="+mn-lt"/>
              </a:rPr>
              <a:t>1.0%</a:t>
            </a:r>
          </a:p>
          <a:p>
            <a:pPr algn="r"/>
            <a:r>
              <a:rPr lang="en-US" sz="1400" u="sng" dirty="0" smtClean="0">
                <a:latin typeface="+mn-lt"/>
              </a:rPr>
              <a:t>20.0%</a:t>
            </a:r>
          </a:p>
          <a:p>
            <a:pPr algn="r"/>
            <a:r>
              <a:rPr lang="en-US" sz="1400" dirty="0" smtClean="0">
                <a:latin typeface="+mn-lt"/>
              </a:rPr>
              <a:t>100.0%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13287" y="2212898"/>
            <a:ext cx="1543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+mn-lt"/>
              </a:rPr>
              <a:t>Total Performance</a:t>
            </a:r>
          </a:p>
          <a:p>
            <a:pPr algn="ctr"/>
            <a:r>
              <a:rPr lang="en-US" sz="1400" b="1" u="sng" dirty="0" smtClean="0">
                <a:latin typeface="+mn-lt"/>
              </a:rPr>
              <a:t>Value</a:t>
            </a:r>
            <a:endParaRPr lang="en-US" sz="1400" b="1" u="sng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14924" y="2652002"/>
            <a:ext cx="6953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+mn-lt"/>
              </a:rPr>
              <a:t>1,057 </a:t>
            </a:r>
          </a:p>
          <a:p>
            <a:pPr algn="r"/>
            <a:r>
              <a:rPr lang="en-US" sz="1400" dirty="0" smtClean="0">
                <a:latin typeface="+mn-lt"/>
              </a:rPr>
              <a:t>364 </a:t>
            </a:r>
          </a:p>
          <a:p>
            <a:pPr algn="r"/>
            <a:r>
              <a:rPr lang="en-US" sz="1400" dirty="0" smtClean="0">
                <a:latin typeface="+mn-lt"/>
              </a:rPr>
              <a:t>24</a:t>
            </a:r>
          </a:p>
          <a:p>
            <a:pPr algn="r"/>
            <a:r>
              <a:rPr lang="en-US" sz="1400" dirty="0" smtClean="0">
                <a:latin typeface="+mn-lt"/>
              </a:rPr>
              <a:t> 500</a:t>
            </a:r>
          </a:p>
          <a:p>
            <a:pPr algn="r"/>
            <a:r>
              <a:rPr lang="en-US" sz="1400" dirty="0" smtClean="0">
                <a:latin typeface="+mn-lt"/>
              </a:rPr>
              <a:t> 20</a:t>
            </a:r>
          </a:p>
          <a:p>
            <a:pPr algn="r"/>
            <a:r>
              <a:rPr lang="en-US" sz="1400" dirty="0" smtClean="0">
                <a:latin typeface="+mn-lt"/>
              </a:rPr>
              <a:t> 23</a:t>
            </a:r>
          </a:p>
          <a:p>
            <a:pPr algn="r"/>
            <a:r>
              <a:rPr lang="en-US" sz="1400" dirty="0" smtClean="0">
                <a:latin typeface="+mn-lt"/>
              </a:rPr>
              <a:t> 13</a:t>
            </a:r>
          </a:p>
          <a:p>
            <a:pPr algn="r"/>
            <a:r>
              <a:rPr lang="en-US" sz="1400" dirty="0" smtClean="0">
                <a:latin typeface="+mn-lt"/>
              </a:rPr>
              <a:t> 33</a:t>
            </a:r>
          </a:p>
          <a:p>
            <a:pPr algn="r"/>
            <a:r>
              <a:rPr lang="en-US" sz="1400" dirty="0" smtClean="0">
                <a:latin typeface="+mn-lt"/>
              </a:rPr>
              <a:t> 44</a:t>
            </a:r>
          </a:p>
          <a:p>
            <a:pPr algn="r"/>
            <a:r>
              <a:rPr lang="en-US" sz="1400" dirty="0" smtClean="0">
                <a:latin typeface="+mn-lt"/>
              </a:rPr>
              <a:t> 54</a:t>
            </a:r>
          </a:p>
          <a:p>
            <a:pPr algn="r"/>
            <a:r>
              <a:rPr lang="en-US" sz="1400" dirty="0" smtClean="0">
                <a:latin typeface="+mn-lt"/>
              </a:rPr>
              <a:t> -41</a:t>
            </a:r>
          </a:p>
          <a:p>
            <a:pPr algn="r"/>
            <a:r>
              <a:rPr lang="en-US" sz="1400" dirty="0" smtClean="0">
                <a:latin typeface="+mn-lt"/>
              </a:rPr>
              <a:t> -18</a:t>
            </a:r>
          </a:p>
          <a:p>
            <a:pPr algn="r"/>
            <a:r>
              <a:rPr lang="en-US" sz="1400" dirty="0" smtClean="0">
                <a:latin typeface="+mn-lt"/>
              </a:rPr>
              <a:t> </a:t>
            </a:r>
            <a:r>
              <a:rPr lang="en-US" sz="1400" u="sng" dirty="0" smtClean="0">
                <a:latin typeface="+mn-lt"/>
              </a:rPr>
              <a:t>1,129</a:t>
            </a:r>
          </a:p>
          <a:p>
            <a:pPr algn="r"/>
            <a:r>
              <a:rPr lang="en-US" sz="1400" b="1" dirty="0" smtClean="0">
                <a:latin typeface="+mn-lt"/>
              </a:rPr>
              <a:t>3,200</a:t>
            </a:r>
            <a:endParaRPr lang="en-US" sz="14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2938" y="2428341"/>
            <a:ext cx="1210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+mn-lt"/>
              </a:rPr>
              <a:t>    </a:t>
            </a:r>
            <a:r>
              <a:rPr lang="en-US" sz="1400" b="1" u="sng" dirty="0" err="1" smtClean="0">
                <a:latin typeface="+mn-lt"/>
              </a:rPr>
              <a:t>xWeight</a:t>
            </a:r>
            <a:r>
              <a:rPr lang="en-US" sz="1400" b="1" u="sng" dirty="0" smtClean="0">
                <a:latin typeface="+mn-lt"/>
              </a:rPr>
              <a:t> </a:t>
            </a:r>
            <a:r>
              <a:rPr lang="en-US" sz="1400" b="1" dirty="0" smtClean="0">
                <a:latin typeface="+mn-lt"/>
              </a:rPr>
              <a:t> =  </a:t>
            </a:r>
            <a:endParaRPr lang="en-US" sz="1400" b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77173" y="2428341"/>
            <a:ext cx="566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latin typeface="+mn-lt"/>
              </a:rPr>
              <a:t>Scale</a:t>
            </a:r>
            <a:endParaRPr lang="en-US" sz="1400" b="1" u="sng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Performance Value Calculation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21C328-2B98-4351-B94D-9FAE9CED0679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23636" y="1079161"/>
            <a:ext cx="736270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7</a:t>
            </a:r>
            <a:r>
              <a:rPr lang="en-US" sz="2000" dirty="0" smtClean="0"/>
              <a:t> – Add an adjustment factor for high cost entities</a:t>
            </a:r>
          </a:p>
          <a:p>
            <a:r>
              <a:rPr lang="en-US" sz="2000" dirty="0" smtClean="0"/>
              <a:t>             (i.e. Hospitals, Medical, Dental, and Veterinary Schools)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503225" y="1973370"/>
            <a:ext cx="8229600" cy="3765885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Divide the amount of the university GRF appropriation allocated to fund the high cost entity by the total university GRF appropriation.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Multiply this factor by the university performance value and add the result back to the performance value.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This give you a total performance value for institutions with these high cost entities.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Example: 	$20M/$200M = .10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         	.10 X 3200 (PV) = 320 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                           320 + 3200 = 3520 = Total Performance Value</a:t>
            </a:r>
          </a:p>
          <a:p>
            <a:pPr lvl="3" eaLnBrk="1" hangingPunct="1">
              <a:spcBef>
                <a:spcPts val="1200"/>
              </a:spcBef>
            </a:pPr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0826" y="2930444"/>
            <a:ext cx="8076250" cy="20621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latin typeface="+mn-lt"/>
              </a:rPr>
              <a:t>Percentages for Distribution</a:t>
            </a:r>
          </a:p>
          <a:p>
            <a:endParaRPr lang="en-US" b="1" u="sng" dirty="0" smtClean="0">
              <a:latin typeface="+mn-lt"/>
            </a:endParaRPr>
          </a:p>
          <a:p>
            <a:endParaRPr lang="en-US" b="1" u="sng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Total Performance Value	    10,840	               4,435	      </a:t>
            </a:r>
            <a:r>
              <a:rPr lang="en-US" b="1" dirty="0" smtClean="0">
                <a:latin typeface="+mn-lt"/>
              </a:rPr>
              <a:t>3,200</a:t>
            </a:r>
            <a:r>
              <a:rPr lang="en-US" dirty="0" smtClean="0">
                <a:latin typeface="+mn-lt"/>
              </a:rPr>
              <a:t>	            17,302</a:t>
            </a:r>
          </a:p>
          <a:p>
            <a:r>
              <a:rPr lang="en-US" dirty="0" smtClean="0">
                <a:latin typeface="+mn-lt"/>
              </a:rPr>
              <a:t>Percentage of Total		     58.7%	               24.0%	      17.3%	             100%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Distribution: Pro Rata	$587,000	            $240,000 	  $173,000      $1,000,000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3880" y="3367136"/>
            <a:ext cx="546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+mn-lt"/>
              </a:rPr>
              <a:t>University 1</a:t>
            </a:r>
            <a:r>
              <a:rPr lang="en-US" b="1" dirty="0" smtClean="0">
                <a:latin typeface="+mn-lt"/>
              </a:rPr>
              <a:t>      </a:t>
            </a:r>
            <a:r>
              <a:rPr lang="en-US" b="1" u="sng" dirty="0" smtClean="0">
                <a:latin typeface="+mn-lt"/>
              </a:rPr>
              <a:t>University 2</a:t>
            </a:r>
            <a:r>
              <a:rPr lang="en-US" b="1" dirty="0" smtClean="0">
                <a:latin typeface="+mn-lt"/>
              </a:rPr>
              <a:t>	  </a:t>
            </a:r>
            <a:r>
              <a:rPr lang="en-US" b="1" u="sng" dirty="0" smtClean="0">
                <a:latin typeface="+mn-lt"/>
              </a:rPr>
              <a:t>University 3</a:t>
            </a:r>
            <a:r>
              <a:rPr lang="en-US" b="1" dirty="0" smtClean="0">
                <a:latin typeface="+mn-lt"/>
              </a:rPr>
              <a:t>        </a:t>
            </a:r>
            <a:r>
              <a:rPr lang="en-US" b="1" u="sng" dirty="0" smtClean="0">
                <a:latin typeface="+mn-lt"/>
              </a:rPr>
              <a:t>Total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40501" y="2137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Funding Allocation</a:t>
            </a:r>
            <a:b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Based on Performance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642" y="1684801"/>
            <a:ext cx="793271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8</a:t>
            </a:r>
            <a:r>
              <a:rPr lang="en-US" sz="2000" dirty="0" smtClean="0"/>
              <a:t> – Use the Weighted results (or Total Performance Value) to </a:t>
            </a:r>
          </a:p>
          <a:p>
            <a:r>
              <a:rPr lang="en-US" sz="2000" dirty="0" smtClean="0"/>
              <a:t>               distribute funding based on a Pro Rata Share of the total  </a:t>
            </a:r>
          </a:p>
          <a:p>
            <a:r>
              <a:rPr lang="en-US" sz="2000" dirty="0" smtClean="0"/>
              <a:t>               amount of funds set aside for performance funding.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8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Results for FY14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1283559"/>
            <a:ext cx="8413683" cy="259061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</a:rPr>
              <a:t>Performance funding values increased for all 12 of the four-year public universities from FY13 to FY14.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</a:rPr>
              <a:t>Based on their performance, public universities earned back most or all of their performance funding set-aside.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8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Refinement Issues for FY15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8" y="1066990"/>
            <a:ext cx="8413683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What is the best way to account for the difficulty of getting underrepresented students through to completion throughout the model?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What is the best way to account for less prepared students in the model?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Are there differences in the cost per completion for different sub-categories of students (i.e. is cost for completion for an adult student different than that of a STEM student)?  Should that be integrated in the model?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What is the best way to address the issue of transfer students and part-time students?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6" y="23728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Topics to be Covered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630879"/>
            <a:ext cx="6786088" cy="33910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Performance Funding Brief Overview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Refinement Committee Effort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Performance Funding Model Refinements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Performance Funding Model (FY14)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FY14 Budget Recommendations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21698" y="643307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IBHE Presentation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77878" y="6439085"/>
            <a:ext cx="451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121F0D2-98A2-45B3-9D28-C81B04C8112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8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Refinement Issues for FY15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8" y="1127147"/>
            <a:ext cx="8413683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Are there other high value degrees and programs, in addition to the STEM programs, that we should add to the model?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Are we giving enough priority to measures of efficiency?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What is the best way to account for high cost entities (i.e. Hospitals and Medical, Dental, and Veterinary schools)?  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Are we adequately accounting for institutional improvement from year to year?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2457966"/>
            <a:ext cx="8229600" cy="1143000"/>
          </a:xfrm>
        </p:spPr>
        <p:txBody>
          <a:bodyPr/>
          <a:lstStyle/>
          <a:p>
            <a:r>
              <a:rPr lang="en-US" b="1" dirty="0" smtClean="0"/>
              <a:t>FY14 Budget Recommendations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52" y="21353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</a:t>
            </a:r>
            <a:br>
              <a:rPr lang="en-US" b="1" u="sng" dirty="0" smtClean="0"/>
            </a:br>
            <a:r>
              <a:rPr lang="en-US" b="1" u="sng" dirty="0" smtClean="0"/>
              <a:t>Budget Recommendations	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2" y="1550980"/>
            <a:ext cx="8229600" cy="3173681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Performance funding should be implemented slowly starting with small funding amounts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Additional funding should be allocated to performance if there are increases in higher education appropriations.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If there is no additional funding available to be allocated based on performance, the amount reallocated from the base level of funding should be small.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amount allocated to performance should increase over time, but only when better data is available and only when the performance model is stable and to a point where it can be locked in for a period of time (i.e. 3-5 years).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Recommendation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1FD97-15CD-4212-9742-1D91307F1132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3294" y="1239252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additional funding for performance is not available,  0.5% of the FY 2014 Higher Education appropriation for the 4-year public universities should be allocated based on performance (approximately $6.1M at current levels of funding).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the Community Colleges, the amount of $360K be allocated based on performance.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Both of these recommendations are consistent with the IBHE performance funding recommendation for FY2013.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4653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Questions/Comments?</a:t>
            </a:r>
            <a:endParaRPr lang="en-US" b="1" u="sng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9601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687B0-C64D-4D70-89B3-58685D448473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 smtClean="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4653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Back-Up Charts</a:t>
            </a:r>
            <a:endParaRPr lang="en-US" b="1" u="sng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9601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687B0-C64D-4D70-89B3-58685D448473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 smtClean="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35108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 (FY13)</a:t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Community Colleges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6103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 (Community College Example)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52" y="1362693"/>
            <a:ext cx="8229600" cy="1095499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Measure 1</a:t>
            </a:r>
            <a:r>
              <a:rPr lang="en-US" sz="2000" b="1" dirty="0" smtClean="0">
                <a:solidFill>
                  <a:schemeClr val="tx1"/>
                </a:solidFill>
              </a:rPr>
              <a:t> – Students who completed a degree or certificate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Model (Part 1) </a:t>
            </a:r>
            <a:r>
              <a:rPr lang="en-US" sz="2000" dirty="0" smtClean="0">
                <a:solidFill>
                  <a:schemeClr val="tx1"/>
                </a:solidFill>
              </a:rPr>
              <a:t>= Percentage change in number of </a:t>
            </a:r>
            <a:r>
              <a:rPr lang="en-US" sz="2000" u="sng" dirty="0" smtClean="0">
                <a:solidFill>
                  <a:schemeClr val="tx1"/>
                </a:solidFill>
              </a:rPr>
              <a:t>associate degrees </a:t>
            </a:r>
            <a:r>
              <a:rPr lang="en-US" sz="2000" dirty="0" smtClean="0">
                <a:solidFill>
                  <a:schemeClr val="tx1"/>
                </a:solidFill>
              </a:rPr>
              <a:t>		     awarded from FY08-FY09.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444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475" y="6457233"/>
            <a:ext cx="452437" cy="365125"/>
          </a:xfrm>
        </p:spPr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7418" y="3311232"/>
            <a:ext cx="10967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District1</a:t>
            </a:r>
          </a:p>
          <a:p>
            <a:r>
              <a:rPr lang="en-US" sz="1600" dirty="0" smtClean="0"/>
              <a:t>District 2</a:t>
            </a:r>
          </a:p>
          <a:p>
            <a:r>
              <a:rPr lang="en-US" sz="1600" dirty="0" smtClean="0"/>
              <a:t>District 3</a:t>
            </a:r>
          </a:p>
          <a:p>
            <a:r>
              <a:rPr lang="en-US" sz="1600" dirty="0" smtClean="0"/>
              <a:t>District 4</a:t>
            </a:r>
          </a:p>
          <a:p>
            <a:r>
              <a:rPr lang="en-US" sz="1600" dirty="0" smtClean="0"/>
              <a:t>….</a:t>
            </a:r>
          </a:p>
          <a:p>
            <a:r>
              <a:rPr lang="en-US" sz="1600" dirty="0" smtClean="0"/>
              <a:t>District 39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0104" y="2468091"/>
            <a:ext cx="2038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/>
              <a:t>FY 2009 Number of</a:t>
            </a:r>
            <a:endParaRPr lang="en-US" sz="1600" b="1" u="sng" dirty="0"/>
          </a:p>
          <a:p>
            <a:pPr algn="ctr"/>
            <a:r>
              <a:rPr lang="en-US" sz="1600" b="1" u="sng" dirty="0" smtClean="0"/>
              <a:t>Associate Degrees</a:t>
            </a:r>
          </a:p>
          <a:p>
            <a:pPr algn="ctr"/>
            <a:r>
              <a:rPr lang="en-US" sz="1600" b="1" u="sng" dirty="0" smtClean="0"/>
              <a:t>Awarded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30229" y="2714313"/>
            <a:ext cx="934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%</a:t>
            </a:r>
          </a:p>
          <a:p>
            <a:pPr algn="ctr"/>
            <a:r>
              <a:rPr lang="en-US" sz="1600" b="1" u="sng" dirty="0" smtClean="0"/>
              <a:t>Change</a:t>
            </a:r>
            <a:endParaRPr lang="en-US" sz="1600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6223528" y="2468091"/>
            <a:ext cx="915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Greater</a:t>
            </a:r>
          </a:p>
          <a:p>
            <a:pPr algn="ctr"/>
            <a:r>
              <a:rPr lang="en-US" sz="1600" b="1" dirty="0" smtClean="0"/>
              <a:t>than</a:t>
            </a:r>
          </a:p>
          <a:p>
            <a:pPr algn="ctr"/>
            <a:r>
              <a:rPr lang="en-US" sz="1600" b="1" u="sng" dirty="0" smtClean="0"/>
              <a:t>Zero</a:t>
            </a:r>
            <a:endParaRPr lang="en-US" sz="1600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7769274" y="2960534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/>
              <a:t>Allocation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94009" y="3311232"/>
            <a:ext cx="8115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575</a:t>
            </a:r>
          </a:p>
          <a:p>
            <a:pPr algn="r"/>
            <a:r>
              <a:rPr lang="en-US" sz="1600" dirty="0" smtClean="0"/>
              <a:t>1,803</a:t>
            </a:r>
          </a:p>
          <a:p>
            <a:pPr algn="r"/>
            <a:r>
              <a:rPr lang="en-US" sz="1600" dirty="0" smtClean="0"/>
              <a:t>270</a:t>
            </a:r>
          </a:p>
          <a:p>
            <a:pPr algn="r"/>
            <a:r>
              <a:rPr lang="en-US" sz="1600" dirty="0" smtClean="0"/>
              <a:t>1,484</a:t>
            </a:r>
          </a:p>
          <a:p>
            <a:pPr algn="r"/>
            <a:r>
              <a:rPr lang="en-US" sz="1600" dirty="0" smtClean="0"/>
              <a:t>…..</a:t>
            </a:r>
          </a:p>
          <a:p>
            <a:pPr algn="r"/>
            <a:r>
              <a:rPr lang="en-US" sz="1600" dirty="0" smtClean="0"/>
              <a:t>329</a:t>
            </a:r>
          </a:p>
          <a:p>
            <a:pPr algn="r"/>
            <a:r>
              <a:rPr lang="en-US" sz="1600" dirty="0" smtClean="0"/>
              <a:t>25,130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622781" y="3311232"/>
            <a:ext cx="811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533</a:t>
            </a:r>
          </a:p>
          <a:p>
            <a:pPr algn="r"/>
            <a:r>
              <a:rPr lang="en-US" sz="1600" dirty="0" smtClean="0"/>
              <a:t>2,361</a:t>
            </a:r>
          </a:p>
          <a:p>
            <a:pPr algn="r"/>
            <a:r>
              <a:rPr lang="en-US" sz="1600" dirty="0" smtClean="0"/>
              <a:t>243</a:t>
            </a:r>
          </a:p>
          <a:p>
            <a:pPr algn="r"/>
            <a:r>
              <a:rPr lang="en-US" sz="1600" dirty="0" smtClean="0"/>
              <a:t>1,630</a:t>
            </a:r>
          </a:p>
          <a:p>
            <a:pPr algn="r"/>
            <a:r>
              <a:rPr lang="en-US" sz="1600" dirty="0" smtClean="0"/>
              <a:t>….</a:t>
            </a:r>
          </a:p>
          <a:p>
            <a:pPr algn="r"/>
            <a:r>
              <a:rPr lang="en-US" sz="1600" dirty="0" smtClean="0"/>
              <a:t>350</a:t>
            </a:r>
          </a:p>
          <a:p>
            <a:pPr algn="r"/>
            <a:r>
              <a:rPr lang="en-US" sz="1600" dirty="0" smtClean="0"/>
              <a:t>26,460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01833" y="3334982"/>
            <a:ext cx="83555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-7.3%</a:t>
            </a:r>
          </a:p>
          <a:p>
            <a:pPr algn="r"/>
            <a:r>
              <a:rPr lang="en-US" sz="1600" dirty="0" smtClean="0"/>
              <a:t>30.9%</a:t>
            </a:r>
          </a:p>
          <a:p>
            <a:pPr algn="r"/>
            <a:r>
              <a:rPr lang="en-US" sz="1600" dirty="0" smtClean="0"/>
              <a:t>-10.0%</a:t>
            </a:r>
          </a:p>
          <a:p>
            <a:pPr algn="r"/>
            <a:r>
              <a:rPr lang="en-US" sz="1600" dirty="0" smtClean="0"/>
              <a:t>9.8%</a:t>
            </a:r>
          </a:p>
          <a:p>
            <a:pPr algn="r"/>
            <a:r>
              <a:rPr lang="en-US" sz="1600" dirty="0" smtClean="0"/>
              <a:t>….</a:t>
            </a:r>
          </a:p>
          <a:p>
            <a:pPr algn="r"/>
            <a:r>
              <a:rPr lang="en-US" sz="1600" dirty="0" smtClean="0"/>
              <a:t>6.4%</a:t>
            </a:r>
          </a:p>
          <a:p>
            <a:pPr algn="r"/>
            <a:endParaRPr lang="en-US" sz="1600" dirty="0" smtClean="0"/>
          </a:p>
          <a:p>
            <a:pPr algn="r"/>
            <a:endParaRPr lang="en-US" sz="16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301592" y="3334982"/>
            <a:ext cx="6976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-- </a:t>
            </a:r>
          </a:p>
          <a:p>
            <a:pPr algn="r"/>
            <a:r>
              <a:rPr lang="en-US" sz="1600" dirty="0" smtClean="0"/>
              <a:t>.309</a:t>
            </a:r>
          </a:p>
          <a:p>
            <a:pPr algn="r"/>
            <a:r>
              <a:rPr lang="en-US" sz="1600" dirty="0" smtClean="0"/>
              <a:t>--</a:t>
            </a:r>
          </a:p>
          <a:p>
            <a:pPr algn="r"/>
            <a:r>
              <a:rPr lang="en-US" sz="1600" dirty="0" smtClean="0"/>
              <a:t>.098</a:t>
            </a:r>
          </a:p>
          <a:p>
            <a:pPr algn="r"/>
            <a:r>
              <a:rPr lang="en-US" sz="1600" dirty="0" smtClean="0"/>
              <a:t>….</a:t>
            </a:r>
          </a:p>
          <a:p>
            <a:pPr algn="r"/>
            <a:r>
              <a:rPr lang="en-US" sz="1600" dirty="0" smtClean="0"/>
              <a:t>.064</a:t>
            </a:r>
          </a:p>
          <a:p>
            <a:pPr algn="r"/>
            <a:r>
              <a:rPr lang="en-US" sz="1600" dirty="0" smtClean="0"/>
              <a:t>2.585</a:t>
            </a:r>
            <a:endParaRPr lang="en-US" sz="16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96170" y="4833256"/>
            <a:ext cx="83721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34540" y="3333003"/>
            <a:ext cx="92531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--</a:t>
            </a:r>
          </a:p>
          <a:p>
            <a:pPr algn="r"/>
            <a:r>
              <a:rPr lang="en-US" sz="1600" dirty="0" smtClean="0"/>
              <a:t>$9,579</a:t>
            </a:r>
          </a:p>
          <a:p>
            <a:pPr algn="r"/>
            <a:r>
              <a:rPr lang="en-US" sz="1600" dirty="0" smtClean="0"/>
              <a:t>--</a:t>
            </a:r>
          </a:p>
          <a:p>
            <a:pPr algn="r"/>
            <a:r>
              <a:rPr lang="en-US" sz="1600" dirty="0" smtClean="0"/>
              <a:t>$3.045</a:t>
            </a:r>
          </a:p>
          <a:p>
            <a:pPr algn="r"/>
            <a:r>
              <a:rPr lang="en-US" sz="1600" dirty="0" smtClean="0"/>
              <a:t>….</a:t>
            </a:r>
          </a:p>
          <a:p>
            <a:pPr algn="r"/>
            <a:r>
              <a:rPr lang="en-US" sz="1600" dirty="0" smtClean="0"/>
              <a:t>$1,976</a:t>
            </a:r>
          </a:p>
          <a:p>
            <a:pPr algn="r"/>
            <a:r>
              <a:rPr lang="en-US" sz="1600" dirty="0" smtClean="0"/>
              <a:t>$80,000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1251" y="2468091"/>
            <a:ext cx="20762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/>
              <a:t>FY 2008 Number of</a:t>
            </a:r>
            <a:endParaRPr lang="en-US" sz="1600" b="1" u="sng" dirty="0"/>
          </a:p>
          <a:p>
            <a:pPr algn="ctr"/>
            <a:r>
              <a:rPr lang="en-US" sz="1600" b="1" u="sng" dirty="0" smtClean="0"/>
              <a:t>Associate Degrees </a:t>
            </a:r>
          </a:p>
          <a:p>
            <a:pPr algn="ctr"/>
            <a:r>
              <a:rPr lang="en-US" sz="1600" b="1" u="sng" dirty="0" smtClean="0"/>
              <a:t>Awarded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1580" y="5221115"/>
            <a:ext cx="751114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dirty="0" smtClean="0"/>
              <a:t>Pro Rata Share = $80,000/2.585 = $30,951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en-US" dirty="0" smtClean="0"/>
              <a:t>Funding Allocation = Amount of Increase X Pro Rata Share</a:t>
            </a:r>
          </a:p>
          <a:p>
            <a:pPr marL="801688" lvl="1" indent="-344488">
              <a:buFont typeface="Arial" pitchFamily="34" charset="0"/>
              <a:buChar char="–"/>
            </a:pPr>
            <a:r>
              <a:rPr lang="en-US" sz="1400" b="1" dirty="0" smtClean="0"/>
              <a:t>(i.e. .309 X 30,951 = $9,579)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Degree &amp; Certificate Completion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49" y="1160813"/>
            <a:ext cx="8378041" cy="4525963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Measure 1</a:t>
            </a:r>
            <a:r>
              <a:rPr lang="en-US" sz="2000" b="1" dirty="0" smtClean="0">
                <a:solidFill>
                  <a:schemeClr val="tx1"/>
                </a:solidFill>
              </a:rPr>
              <a:t> – Students who completed a degree or certificate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Model (Part 1) </a:t>
            </a:r>
            <a:r>
              <a:rPr lang="en-US" sz="2000" dirty="0" smtClean="0">
                <a:solidFill>
                  <a:schemeClr val="tx1"/>
                </a:solidFill>
              </a:rPr>
              <a:t>= Percentage change in number of </a:t>
            </a:r>
            <a:r>
              <a:rPr lang="en-US" sz="2000" u="sng" dirty="0" smtClean="0">
                <a:solidFill>
                  <a:schemeClr val="tx1"/>
                </a:solidFill>
              </a:rPr>
              <a:t>associate degrees </a:t>
            </a:r>
            <a:r>
              <a:rPr lang="en-US" sz="2000" dirty="0" smtClean="0">
                <a:solidFill>
                  <a:schemeClr val="tx1"/>
                </a:solidFill>
              </a:rPr>
              <a:t>		     awarded from FY08-FY09.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Results = - 14.3% to +30.9%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Number of districts receiving funding – 26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Increase = (.2%-30.9%) or (.002 to .309)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$80,000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Total of increase for all 26 schools = 2.585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 Rata Share = $80,000/2.585 = $30,951 (i.e. 1 share = $30,951)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Amount of Increase X Pro Rata Share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(i.e. .002 X $30,951 = $74)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Allocation = $74 to $9,579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Degree &amp; Certificate Completion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4" y="911431"/>
            <a:ext cx="8378041" cy="4525963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Measure 1</a:t>
            </a:r>
            <a:r>
              <a:rPr lang="en-US" sz="2000" b="1" dirty="0" smtClean="0">
                <a:solidFill>
                  <a:schemeClr val="tx1"/>
                </a:solidFill>
              </a:rPr>
              <a:t> – Students who completed a degree or certificate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Model (Part 2) </a:t>
            </a:r>
            <a:r>
              <a:rPr lang="en-US" sz="2000" dirty="0" smtClean="0">
                <a:solidFill>
                  <a:schemeClr val="tx1"/>
                </a:solidFill>
              </a:rPr>
              <a:t>= Percentage change in number of </a:t>
            </a:r>
            <a:r>
              <a:rPr lang="en-US" sz="2000" u="sng" dirty="0" smtClean="0">
                <a:solidFill>
                  <a:schemeClr val="tx1"/>
                </a:solidFill>
              </a:rPr>
              <a:t>certificates awarded </a:t>
            </a:r>
            <a:r>
              <a:rPr lang="en-US" sz="2000" dirty="0" smtClean="0">
                <a:solidFill>
                  <a:schemeClr val="tx1"/>
                </a:solidFill>
              </a:rPr>
              <a:t>from 		    FY08-FY09.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Results = - 49.6% to +103.8%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Number of colleges receiving funding – 24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Increase = (.9%-103.8%) or (.009 to 1.038)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$40,000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Total of increase for all 24 schools = 5.324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 Rata Share = $40,000/5.324 = $7,512 (i.e. 1 share = $7,512)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Amount of Increase X Pro Rata Share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(i.e. .009 X $7,512 = $64)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Allocation = $64 to $7,797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4675" y="6492875"/>
            <a:ext cx="452437" cy="365125"/>
          </a:xfrm>
        </p:spPr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4437" y="5313249"/>
            <a:ext cx="5474525" cy="101566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Total Allocation for Measure 1  = $120,000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Total Number of colleges receiving funding = 35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Range of Allocation = $331 to $9,579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6894" y="565912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Measure 1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2457966"/>
            <a:ext cx="8229600" cy="1143000"/>
          </a:xfrm>
        </p:spPr>
        <p:txBody>
          <a:bodyPr/>
          <a:lstStyle/>
          <a:p>
            <a:r>
              <a:rPr lang="en-US" b="1" dirty="0" smtClean="0"/>
              <a:t>Brief Overview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Degree Production of At-Risk Students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49" y="1160813"/>
            <a:ext cx="8378041" cy="4525963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Measure 2</a:t>
            </a:r>
            <a:r>
              <a:rPr lang="en-US" sz="2000" b="1" dirty="0" smtClean="0">
                <a:solidFill>
                  <a:schemeClr val="tx1"/>
                </a:solidFill>
              </a:rPr>
              <a:t> – At-risk students who completed a degree or certificate (i.e. 	              students with Pell or taking remedial courses)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Model </a:t>
            </a:r>
            <a:r>
              <a:rPr lang="en-US" sz="2000" dirty="0" smtClean="0">
                <a:solidFill>
                  <a:schemeClr val="tx1"/>
                </a:solidFill>
              </a:rPr>
              <a:t>= Percentage change (number of Pell recipients + number of 	      	      students who have taken remedial courses) from FY08-FY09.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Results = - 28.1% to +26.5%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Number of colleges receiving funding – 20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Increase = (2.3%-26.5%) or (.023 to .265)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$120,000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Total of increase for all 20 schools = 2.913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 Rata Share = $120,000/2.913 = $41,201 (i.e. 1 share = $41,201)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Amount of Increase X Pro Rata Share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(i.e. .023 X $41,201 = $938)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Allocation = $938 to $10,936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3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Transfer to a Four Year Institution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49" y="1160813"/>
            <a:ext cx="8508670" cy="4525963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Measure 3</a:t>
            </a:r>
            <a:r>
              <a:rPr lang="en-US" sz="2000" b="1" dirty="0" smtClean="0">
                <a:solidFill>
                  <a:schemeClr val="tx1"/>
                </a:solidFill>
              </a:rPr>
              <a:t>  – Students who transfer to a four year institution within 3 years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Model </a:t>
            </a:r>
            <a:r>
              <a:rPr lang="en-US" sz="2000" dirty="0" smtClean="0">
                <a:solidFill>
                  <a:schemeClr val="tx1"/>
                </a:solidFill>
              </a:rPr>
              <a:t>= Percentage of Fall 2006 entrants who transferred to 4-year 	  	      institutions by Fall 2010.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Results = 12.3% to 35.8%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Number of colleges receiving funding – 39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Increase = (12.3%-35.8%) or (.123 to .358)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$120,000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Total of increase for all 39 schools = 10.778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 Rata Share = $120,000/10.72 = $11,134 (i.e. 1 share = $11,134)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Amount of Increase X Pro Rata Share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(i.e. .123 X $11,134 = $1,375)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Allocation = $1,375 to $3,988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sz="2800" b="1" u="sng" dirty="0" smtClean="0"/>
              <a:t>Remedial and Adult Education Advancement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49" y="1160813"/>
            <a:ext cx="8508670" cy="4525963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Measure 4</a:t>
            </a:r>
            <a:r>
              <a:rPr lang="en-US" sz="2000" b="1" dirty="0" smtClean="0">
                <a:solidFill>
                  <a:schemeClr val="tx1"/>
                </a:solidFill>
              </a:rPr>
              <a:t>  – Remedial students who advance to college level work.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Model</a:t>
            </a:r>
            <a:r>
              <a:rPr lang="en-US" sz="2000" dirty="0" smtClean="0">
                <a:solidFill>
                  <a:schemeClr val="tx1"/>
                </a:solidFill>
              </a:rPr>
              <a:t> = Percentage of FY 2009 remedial students who advanced to college 	   	      level courses.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Results = 43.8% to 100%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Number of colleges receiving funding – 39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Increase = (43.8%-100%) or (.438 to 1.0)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$120,000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Total of increase for all 39 schools = 23.82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 Rata Share = $120,000/23.82 = $5,039 (i.e. 1 share = $5,039)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Amount of Increase X Pro Rata Share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(i.e. .438 X $5,039 = $2,207)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Allocation = $2,207 to $5,039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sz="2800" b="1" u="sng" dirty="0" smtClean="0"/>
              <a:t>Momentum Points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15" y="923307"/>
            <a:ext cx="8983685" cy="4525963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Measure 5</a:t>
            </a:r>
            <a:r>
              <a:rPr lang="en-US" sz="2000" b="1" dirty="0" smtClean="0">
                <a:solidFill>
                  <a:schemeClr val="tx1"/>
                </a:solidFill>
              </a:rPr>
              <a:t>  – 1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2000" b="1" dirty="0" smtClean="0">
                <a:solidFill>
                  <a:schemeClr val="tx1"/>
                </a:solidFill>
              </a:rPr>
              <a:t> time/PT students completing 12 credit hours w/in the first year, 	               1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2000" b="1" dirty="0" smtClean="0">
                <a:solidFill>
                  <a:schemeClr val="tx1"/>
                </a:solidFill>
              </a:rPr>
              <a:t> time/PT students completing 24 credit hours w/in the first year, 	               and Adult Education and Family Literacy level (AEFL) gains.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Model</a:t>
            </a:r>
            <a:r>
              <a:rPr lang="en-US" sz="2000" dirty="0" smtClean="0">
                <a:solidFill>
                  <a:schemeClr val="tx1"/>
                </a:solidFill>
              </a:rPr>
              <a:t> = % change (number of students completing 12 CR + number of students 	      completing 24 CR + number of students with an AEFL level gain) from 	       FY08-FY09).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Results = -53.9% to 69.6%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Number of colleges receiving funding – 22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Increase = (.9% to 69.6%) or (.009 to .696)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$120,000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Total of increase for all 22 schools = 6.478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 Rata Share = $120,000/6.478 = $18,529 (i.e. 1 share = $18,529)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Amount of Increase X Pro Rata Share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(i.e. ..009 X $18,529 = $171)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Allocation = $171 to $12,898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Transfer to Another Community College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49" y="1160813"/>
            <a:ext cx="8508670" cy="4525963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Measure 6</a:t>
            </a:r>
            <a:r>
              <a:rPr lang="en-US" sz="2000" b="1" dirty="0" smtClean="0">
                <a:solidFill>
                  <a:schemeClr val="tx1"/>
                </a:solidFill>
              </a:rPr>
              <a:t>  – Community college students that transfer to other community colleges.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Model</a:t>
            </a:r>
            <a:r>
              <a:rPr lang="en-US" sz="2000" dirty="0" smtClean="0">
                <a:solidFill>
                  <a:schemeClr val="tx1"/>
                </a:solidFill>
              </a:rPr>
              <a:t> = Percentage change (students transferring from one community college to another community college) from (FY06-FY09) to (FY07-FY10).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Results = 53.7% to 155.4%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Number of colleges receiving funding – 39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Increase = (53.7%-155.4%) or (.537 to 1.554)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$120,000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Total of increase for all 39 schools = 37.01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 Rata Share = $120,000/37.01 = $3,242 (i.e. 1 share = $3,242)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Funding Allocation = Amount of Increase X Pro Rata Share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(i.e. .537 X $3,242 = $1,741)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Range of Allocation = $1,741 to $5,038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sz="2800" b="1" u="sng" dirty="0" smtClean="0"/>
              <a:t>Proposed Performance Funding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576" y="1481447"/>
            <a:ext cx="8229600" cy="337556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Step 1 </a:t>
            </a:r>
            <a:r>
              <a:rPr lang="en-US" sz="2400" dirty="0" smtClean="0">
                <a:solidFill>
                  <a:schemeClr val="tx1"/>
                </a:solidFill>
              </a:rPr>
              <a:t>– Flat or Level Budget from FY 13 Funding.</a:t>
            </a:r>
          </a:p>
          <a:p>
            <a:pPr lvl="1"/>
            <a:r>
              <a:rPr lang="en-US" sz="2000" u="sng" dirty="0" smtClean="0">
                <a:solidFill>
                  <a:schemeClr val="tx1"/>
                </a:solidFill>
              </a:rPr>
              <a:t>4-Year Universities </a:t>
            </a:r>
            <a:r>
              <a:rPr lang="en-US" sz="2000" dirty="0" smtClean="0">
                <a:solidFill>
                  <a:schemeClr val="tx1"/>
                </a:solidFill>
              </a:rPr>
              <a:t>- Flat funding with no more than </a:t>
            </a:r>
            <a:r>
              <a:rPr lang="en-US" sz="2000" b="1" dirty="0" smtClean="0">
                <a:solidFill>
                  <a:schemeClr val="tx1"/>
                </a:solidFill>
              </a:rPr>
              <a:t>0.5% of the budget reallocated for Performance Funding (approx $6.15M).</a:t>
            </a:r>
          </a:p>
          <a:p>
            <a:pPr lvl="1"/>
            <a:r>
              <a:rPr lang="en-US" sz="2000" u="sng" dirty="0" smtClean="0">
                <a:solidFill>
                  <a:schemeClr val="tx1"/>
                </a:solidFill>
              </a:rPr>
              <a:t>2-Year Colleges </a:t>
            </a:r>
            <a:r>
              <a:rPr lang="en-US" sz="2000" dirty="0" smtClean="0">
                <a:solidFill>
                  <a:schemeClr val="tx1"/>
                </a:solidFill>
              </a:rPr>
              <a:t>– Flat funding with </a:t>
            </a:r>
            <a:r>
              <a:rPr lang="en-US" sz="2000" b="1" dirty="0" smtClean="0">
                <a:solidFill>
                  <a:schemeClr val="tx1"/>
                </a:solidFill>
              </a:rPr>
              <a:t>$360K reallocated based on the six community college performance measures.</a:t>
            </a: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Step 2</a:t>
            </a:r>
            <a:r>
              <a:rPr lang="en-US" sz="2400" dirty="0" smtClean="0">
                <a:solidFill>
                  <a:schemeClr val="tx1"/>
                </a:solidFill>
              </a:rPr>
              <a:t> – Overall funding is a 2.5% increase over FY 13.</a:t>
            </a:r>
          </a:p>
          <a:p>
            <a:pPr lvl="1"/>
            <a:r>
              <a:rPr lang="en-US" sz="2000" u="sng" dirty="0" smtClean="0">
                <a:solidFill>
                  <a:schemeClr val="tx1"/>
                </a:solidFill>
              </a:rPr>
              <a:t>4-Year Universities </a:t>
            </a:r>
            <a:r>
              <a:rPr lang="en-US" sz="2000" dirty="0" smtClean="0">
                <a:solidFill>
                  <a:schemeClr val="tx1"/>
                </a:solidFill>
              </a:rPr>
              <a:t>– Total increase of $24.6M (2.0%). Of the total, </a:t>
            </a:r>
            <a:r>
              <a:rPr lang="en-US" sz="2000" b="1" dirty="0" smtClean="0">
                <a:solidFill>
                  <a:schemeClr val="tx1"/>
                </a:solidFill>
              </a:rPr>
              <a:t>$12.3M (1.0%) is allocated for performance funding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000" u="sng" dirty="0" smtClean="0">
                <a:solidFill>
                  <a:schemeClr val="tx1"/>
                </a:solidFill>
              </a:rPr>
              <a:t>2-Year Colleges </a:t>
            </a:r>
            <a:r>
              <a:rPr lang="en-US" sz="2000" dirty="0" smtClean="0">
                <a:solidFill>
                  <a:schemeClr val="tx1"/>
                </a:solidFill>
              </a:rPr>
              <a:t>– Total increase of $5.8M (2.0%), including a one-time $1.2M reallocation for legislative initiatives, </a:t>
            </a:r>
            <a:r>
              <a:rPr lang="en-US" sz="2000" b="1" dirty="0" smtClean="0">
                <a:solidFill>
                  <a:schemeClr val="tx1"/>
                </a:solidFill>
              </a:rPr>
              <a:t>with $360K reallocated based on the six community college performance measures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088" y="643902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IBHE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91563" y="6445375"/>
            <a:ext cx="452437" cy="365125"/>
          </a:xfrm>
        </p:spPr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0326" y="1003901"/>
            <a:ext cx="63354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Step Budget Recommendation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sz="2800" b="1" u="sng" dirty="0" smtClean="0"/>
              <a:t>Proposed Performance Funding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576" y="1481447"/>
            <a:ext cx="8229600" cy="337556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Step 3</a:t>
            </a:r>
            <a:r>
              <a:rPr lang="en-US" sz="2400" dirty="0" smtClean="0">
                <a:solidFill>
                  <a:schemeClr val="tx1"/>
                </a:solidFill>
              </a:rPr>
              <a:t> – A 4.5 % increase above the FY 13 Funding Level</a:t>
            </a:r>
          </a:p>
          <a:p>
            <a:pPr lvl="1"/>
            <a:r>
              <a:rPr lang="en-US" sz="1800" u="sng" dirty="0" smtClean="0">
                <a:solidFill>
                  <a:schemeClr val="tx1"/>
                </a:solidFill>
              </a:rPr>
              <a:t>4-Year Universities </a:t>
            </a:r>
            <a:r>
              <a:rPr lang="en-US" sz="1800" dirty="0" smtClean="0">
                <a:solidFill>
                  <a:schemeClr val="tx1"/>
                </a:solidFill>
              </a:rPr>
              <a:t>– The total increase is $49.2M (4.0%), </a:t>
            </a:r>
            <a:r>
              <a:rPr lang="en-US" sz="1800" b="1" dirty="0" smtClean="0">
                <a:solidFill>
                  <a:schemeClr val="tx1"/>
                </a:solidFill>
              </a:rPr>
              <a:t>$24.6M (2.0%) to Performance Funding</a:t>
            </a:r>
            <a:r>
              <a:rPr lang="en-US" sz="1800" dirty="0" smtClean="0">
                <a:solidFill>
                  <a:schemeClr val="tx1"/>
                </a:solidFill>
              </a:rPr>
              <a:t>, $24.6M (2.0%) to core institutional support.</a:t>
            </a:r>
          </a:p>
          <a:p>
            <a:pPr lvl="1"/>
            <a:r>
              <a:rPr lang="en-US" sz="1800" u="sng" dirty="0" smtClean="0">
                <a:solidFill>
                  <a:schemeClr val="tx1"/>
                </a:solidFill>
              </a:rPr>
              <a:t>2-Year Colleges </a:t>
            </a:r>
            <a:r>
              <a:rPr lang="en-US" sz="1800" dirty="0" smtClean="0">
                <a:solidFill>
                  <a:schemeClr val="tx1"/>
                </a:solidFill>
              </a:rPr>
              <a:t>– The total increase is $11.6M (4.0%), including $1.2M reallocation,  </a:t>
            </a:r>
            <a:r>
              <a:rPr lang="en-US" sz="1800" b="1" dirty="0" smtClean="0">
                <a:solidFill>
                  <a:schemeClr val="tx1"/>
                </a:solidFill>
              </a:rPr>
              <a:t>$360K to Performance Funding</a:t>
            </a:r>
            <a:r>
              <a:rPr lang="en-US" sz="1800" dirty="0" smtClean="0">
                <a:solidFill>
                  <a:schemeClr val="tx1"/>
                </a:solidFill>
              </a:rPr>
              <a:t>, $8.1M to Base Operating Grants, and $3.8M to Equalization Grants.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Step 4</a:t>
            </a:r>
            <a:r>
              <a:rPr lang="en-US" sz="2400" dirty="0" smtClean="0">
                <a:solidFill>
                  <a:schemeClr val="tx1"/>
                </a:solidFill>
              </a:rPr>
              <a:t> – An 8.3% increase above the FY 13 Funding Level </a:t>
            </a:r>
            <a:r>
              <a:rPr lang="en-US" sz="2400" b="1" dirty="0" smtClean="0">
                <a:solidFill>
                  <a:schemeClr val="tx1"/>
                </a:solidFill>
              </a:rPr>
              <a:t>(Restoration to roughly FY 12 funding levels).</a:t>
            </a:r>
          </a:p>
          <a:p>
            <a:pPr lvl="1"/>
            <a:r>
              <a:rPr lang="en-US" sz="1800" u="sng" dirty="0" smtClean="0">
                <a:solidFill>
                  <a:schemeClr val="tx1"/>
                </a:solidFill>
              </a:rPr>
              <a:t>4-Year Universities </a:t>
            </a:r>
            <a:r>
              <a:rPr lang="en-US" sz="1800" dirty="0" smtClean="0">
                <a:solidFill>
                  <a:schemeClr val="tx1"/>
                </a:solidFill>
              </a:rPr>
              <a:t>– The total increase is $79.6M (6.5%), </a:t>
            </a:r>
            <a:r>
              <a:rPr lang="en-US" sz="1800" b="1" dirty="0" smtClean="0">
                <a:solidFill>
                  <a:schemeClr val="tx1"/>
                </a:solidFill>
              </a:rPr>
              <a:t>$24.6M to Performance Funding</a:t>
            </a:r>
            <a:r>
              <a:rPr lang="en-US" sz="1800" dirty="0" smtClean="0">
                <a:solidFill>
                  <a:schemeClr val="tx1"/>
                </a:solidFill>
              </a:rPr>
              <a:t>, $30.4M to Deferred Maintenance, and $24.6M to Institutional support.</a:t>
            </a:r>
          </a:p>
          <a:p>
            <a:pPr lvl="1"/>
            <a:r>
              <a:rPr lang="en-US" sz="1800" u="sng" dirty="0" smtClean="0">
                <a:solidFill>
                  <a:schemeClr val="tx1"/>
                </a:solidFill>
              </a:rPr>
              <a:t>2-Year Colleges </a:t>
            </a:r>
            <a:r>
              <a:rPr lang="en-US" sz="1800" dirty="0" smtClean="0">
                <a:solidFill>
                  <a:schemeClr val="tx1"/>
                </a:solidFill>
              </a:rPr>
              <a:t>– The total increase is $20.8M (7.2%), including $1.2M reallocation,  </a:t>
            </a:r>
            <a:r>
              <a:rPr lang="en-US" sz="1800" b="1" dirty="0" smtClean="0">
                <a:solidFill>
                  <a:schemeClr val="tx1"/>
                </a:solidFill>
              </a:rPr>
              <a:t>$360K to Performance Funding</a:t>
            </a:r>
            <a:r>
              <a:rPr lang="en-US" sz="1800" dirty="0" smtClean="0">
                <a:solidFill>
                  <a:schemeClr val="tx1"/>
                </a:solidFill>
              </a:rPr>
              <a:t>, $13.0M to Base Operating Grants, and $7.7M to Equalization Grants.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088" y="643902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IBHE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91563" y="6445375"/>
            <a:ext cx="452437" cy="365125"/>
          </a:xfrm>
        </p:spPr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0326" y="1003901"/>
            <a:ext cx="63354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Step Budget Recommendation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564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Performance Funding Objective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93295" y="1287379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To develop performance funding models for public universities and community colleges that are…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Linked directly to the Goals of the </a:t>
            </a:r>
            <a:r>
              <a:rPr lang="en-US" i="1" dirty="0" smtClean="0">
                <a:solidFill>
                  <a:schemeClr val="tx1"/>
                </a:solidFill>
              </a:rPr>
              <a:t>Illinois Public Agenda </a:t>
            </a:r>
            <a:r>
              <a:rPr lang="en-US" dirty="0" smtClean="0">
                <a:solidFill>
                  <a:schemeClr val="tx1"/>
                </a:solidFill>
              </a:rPr>
              <a:t>and the principles of Public Act 97-320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Equipped to recognize and account for each university’s mission and set of circumstances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Adjustable to account for changes in policy and priorities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Not prescriptive in how to achieve excellence and success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IBHE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9555"/>
            <a:ext cx="8229600" cy="4525963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400" u="sng" dirty="0" smtClean="0">
                <a:solidFill>
                  <a:schemeClr val="tx1"/>
                </a:solidFill>
              </a:rPr>
              <a:t>Performance Metrics Shall: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Reward performance of institutions in advancing the success of students who are: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Academically or financially at risk.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First generation students.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Low-income students.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Students traditionally underrepresented in higher education.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Recognize and account for the differentiated missions of institutions of higher education.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Focus on the fundamental goal of increasing completion.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Maintain the quality of degrees, certificates, courses, and programs.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Recognize the unique and broad mission of public community colleges.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63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Public Act 97-320 (HB 1503)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35108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 </a:t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Community Colleges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4526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</a:t>
            </a:r>
            <a:br>
              <a:rPr lang="en-US" b="1" u="sng" dirty="0" smtClean="0"/>
            </a:br>
            <a:r>
              <a:rPr lang="en-US" b="1" dirty="0" smtClean="0"/>
              <a:t>(</a:t>
            </a:r>
            <a:r>
              <a:rPr lang="en-US" sz="2400" b="1" dirty="0" smtClean="0"/>
              <a:t>Community Colleges)</a:t>
            </a:r>
            <a:endParaRPr lang="en-US" sz="2400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9381" y="1263016"/>
            <a:ext cx="8692738" cy="334460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There are thirty-nine community college districts.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The community college model contains six separate measures.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Each measure is allocated an equal portion of the total performance funding amount.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Each college competes for a portion of the funding for each measure.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Those colleges that show a decrease in performance receive no funds based on performance.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Those colleges that show an increase in performance receive a pro-rata share of the funding allocation for that measure based on the increase in their performance.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2650" y="35626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Measures</a:t>
            </a:r>
            <a:br>
              <a:rPr lang="en-US" b="1" u="sng" dirty="0" smtClean="0"/>
            </a:br>
            <a:r>
              <a:rPr lang="en-US" b="1" dirty="0" smtClean="0"/>
              <a:t>(</a:t>
            </a:r>
            <a:r>
              <a:rPr lang="en-US" sz="2400" b="1" dirty="0" smtClean="0"/>
              <a:t>Community Colleges)</a:t>
            </a:r>
            <a:endParaRPr lang="en-US" sz="2400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75179" y="1832875"/>
            <a:ext cx="7595052" cy="3344609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Degree and Certificate Completion.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Degree and Certificate Completion of “At Risk” students.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Transfer to a four year institution.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Remedial and Adult Education Advancement.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Momentum Points.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Transfer to a community college.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29655</TotalTime>
  <Words>3165</Words>
  <Application>Microsoft Office PowerPoint</Application>
  <PresentationFormat>On-screen Show (4:3)</PresentationFormat>
  <Paragraphs>841</Paragraphs>
  <Slides>46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Purpose</vt:lpstr>
      <vt:lpstr>Topics to be Covered</vt:lpstr>
      <vt:lpstr>Brief Overview</vt:lpstr>
      <vt:lpstr>Performance Funding Objective</vt:lpstr>
      <vt:lpstr>Public Act 97-320 (HB 1503) </vt:lpstr>
      <vt:lpstr>Performance Funding Model   Community Colleges</vt:lpstr>
      <vt:lpstr>Performance Funding Model (Community Colleges)</vt:lpstr>
      <vt:lpstr>Performance Funding Measures (Community Colleges)</vt:lpstr>
      <vt:lpstr>Performance Funding Model   4-Year Public Universities</vt:lpstr>
      <vt:lpstr>Performance Funding Model (4-Year Universities)</vt:lpstr>
      <vt:lpstr>Refinement Effort</vt:lpstr>
      <vt:lpstr>Four Refinement Goals</vt:lpstr>
      <vt:lpstr>Measures</vt:lpstr>
      <vt:lpstr>Sub-Categories</vt:lpstr>
      <vt:lpstr>General Refinement Issues</vt:lpstr>
      <vt:lpstr>Performance Funding Model (FY14)  4-Year Public Universities</vt:lpstr>
      <vt:lpstr>Performance Funding Model Steps (4-Year Public University)</vt:lpstr>
      <vt:lpstr>Performance Measures</vt:lpstr>
      <vt:lpstr>Sub-Categories</vt:lpstr>
      <vt:lpstr>Scaling Factors</vt:lpstr>
      <vt:lpstr>Scaling Factors</vt:lpstr>
      <vt:lpstr>Performance Measure Weights</vt:lpstr>
      <vt:lpstr>Performance Measure Weights</vt:lpstr>
      <vt:lpstr>Performance Value Calculation</vt:lpstr>
      <vt:lpstr>Performance Value Calculation</vt:lpstr>
      <vt:lpstr>Slide 27</vt:lpstr>
      <vt:lpstr>Results for FY14</vt:lpstr>
      <vt:lpstr>Refinement Issues for FY15</vt:lpstr>
      <vt:lpstr>Refinement Issues for FY15</vt:lpstr>
      <vt:lpstr>FY14 Budget Recommendations</vt:lpstr>
      <vt:lpstr>Performance Funding Budget Recommendations </vt:lpstr>
      <vt:lpstr>Recommendation</vt:lpstr>
      <vt:lpstr>Questions/Comments?</vt:lpstr>
      <vt:lpstr>Back-Up Charts</vt:lpstr>
      <vt:lpstr>Performance Funding Model (FY13)  Community Colleges</vt:lpstr>
      <vt:lpstr>Performance Funding Model  (Community College Example)</vt:lpstr>
      <vt:lpstr>Degree &amp; Certificate Completion</vt:lpstr>
      <vt:lpstr>Degree &amp; Certificate Completion</vt:lpstr>
      <vt:lpstr>Degree Production of At-Risk Students</vt:lpstr>
      <vt:lpstr>Transfer to a Four Year Institution</vt:lpstr>
      <vt:lpstr>Remedial and Adult Education Advancement</vt:lpstr>
      <vt:lpstr>Momentum Points</vt:lpstr>
      <vt:lpstr>Transfer to Another Community College</vt:lpstr>
      <vt:lpstr>Proposed Performance Funding</vt:lpstr>
      <vt:lpstr>Proposed Performance Funding</vt:lpstr>
    </vt:vector>
  </TitlesOfParts>
  <Company>Kaskaskia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 user</dc:creator>
  <cp:lastModifiedBy>Chase, Emily</cp:lastModifiedBy>
  <cp:revision>2040</cp:revision>
  <dcterms:created xsi:type="dcterms:W3CDTF">2011-03-11T12:22:52Z</dcterms:created>
  <dcterms:modified xsi:type="dcterms:W3CDTF">2013-02-04T18:14:19Z</dcterms:modified>
</cp:coreProperties>
</file>